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314" r:id="rId2"/>
    <p:sldId id="279" r:id="rId3"/>
    <p:sldId id="300" r:id="rId4"/>
    <p:sldId id="333" r:id="rId5"/>
    <p:sldId id="334" r:id="rId6"/>
    <p:sldId id="309" r:id="rId7"/>
    <p:sldId id="285" r:id="rId8"/>
    <p:sldId id="284" r:id="rId9"/>
    <p:sldId id="301" r:id="rId10"/>
    <p:sldId id="287" r:id="rId11"/>
    <p:sldId id="288" r:id="rId12"/>
    <p:sldId id="289" r:id="rId13"/>
    <p:sldId id="290" r:id="rId14"/>
    <p:sldId id="291" r:id="rId15"/>
    <p:sldId id="297" r:id="rId16"/>
    <p:sldId id="292" r:id="rId17"/>
    <p:sldId id="295" r:id="rId18"/>
    <p:sldId id="341" r:id="rId19"/>
    <p:sldId id="338" r:id="rId20"/>
    <p:sldId id="339" r:id="rId21"/>
    <p:sldId id="336" r:id="rId22"/>
    <p:sldId id="340" r:id="rId23"/>
    <p:sldId id="383" r:id="rId24"/>
    <p:sldId id="344" r:id="rId25"/>
    <p:sldId id="346" r:id="rId26"/>
    <p:sldId id="347" r:id="rId27"/>
    <p:sldId id="345" r:id="rId28"/>
    <p:sldId id="360" r:id="rId29"/>
    <p:sldId id="361" r:id="rId30"/>
    <p:sldId id="349" r:id="rId31"/>
    <p:sldId id="384" r:id="rId32"/>
    <p:sldId id="365" r:id="rId33"/>
    <p:sldId id="269" r:id="rId34"/>
    <p:sldId id="277" r:id="rId35"/>
    <p:sldId id="298" r:id="rId36"/>
    <p:sldId id="367" r:id="rId37"/>
    <p:sldId id="368" r:id="rId38"/>
    <p:sldId id="270" r:id="rId39"/>
    <p:sldId id="369" r:id="rId40"/>
    <p:sldId id="371" r:id="rId41"/>
    <p:sldId id="385" r:id="rId42"/>
    <p:sldId id="362" r:id="rId43"/>
    <p:sldId id="330" r:id="rId44"/>
    <p:sldId id="331" r:id="rId45"/>
    <p:sldId id="332" r:id="rId46"/>
    <p:sldId id="258" r:id="rId47"/>
    <p:sldId id="267" r:id="rId48"/>
    <p:sldId id="257" r:id="rId49"/>
    <p:sldId id="273" r:id="rId50"/>
    <p:sldId id="259" r:id="rId51"/>
    <p:sldId id="275" r:id="rId52"/>
    <p:sldId id="311" r:id="rId53"/>
    <p:sldId id="281" r:id="rId54"/>
    <p:sldId id="282" r:id="rId55"/>
    <p:sldId id="283" r:id="rId56"/>
    <p:sldId id="268" r:id="rId57"/>
    <p:sldId id="263" r:id="rId58"/>
    <p:sldId id="278" r:id="rId59"/>
    <p:sldId id="280" r:id="rId60"/>
    <p:sldId id="335" r:id="rId61"/>
    <p:sldId id="276" r:id="rId62"/>
    <p:sldId id="272" r:id="rId63"/>
    <p:sldId id="381" r:id="rId64"/>
    <p:sldId id="382" r:id="rId65"/>
    <p:sldId id="351" r:id="rId66"/>
    <p:sldId id="342" r:id="rId67"/>
    <p:sldId id="372" r:id="rId68"/>
    <p:sldId id="373" r:id="rId69"/>
    <p:sldId id="375" r:id="rId70"/>
    <p:sldId id="376" r:id="rId71"/>
    <p:sldId id="374" r:id="rId72"/>
    <p:sldId id="377" r:id="rId73"/>
    <p:sldId id="378" r:id="rId74"/>
    <p:sldId id="364" r:id="rId75"/>
    <p:sldId id="379" r:id="rId76"/>
    <p:sldId id="380" r:id="rId7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3366"/>
    <a:srgbClr val="003300"/>
    <a:srgbClr val="660033"/>
    <a:srgbClr val="990000"/>
    <a:srgbClr val="990033"/>
    <a:srgbClr val="CC3300"/>
    <a:srgbClr val="CC0000"/>
    <a:srgbClr val="3333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39057-9337-467D-B500-F98FE6CCBC58}" type="datetimeFigureOut">
              <a:rPr lang="el-GR" smtClean="0"/>
              <a:t>24/5/2017</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D63B9-2E5E-457A-80B7-C7BE73C14698}" type="slidenum">
              <a:rPr lang="el-GR" smtClean="0"/>
              <a:t>‹#›</a:t>
            </a:fld>
            <a:endParaRPr lang="el-GR"/>
          </a:p>
        </p:txBody>
      </p:sp>
    </p:spTree>
    <p:extLst>
      <p:ext uri="{BB962C8B-B14F-4D97-AF65-F5344CB8AC3E}">
        <p14:creationId xmlns:p14="http://schemas.microsoft.com/office/powerpoint/2010/main" val="16784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1A1D63B9-2E5E-457A-80B7-C7BE73C14698}" type="slidenum">
              <a:rPr lang="el-GR" smtClean="0"/>
              <a:t>32</a:t>
            </a:fld>
            <a:endParaRPr lang="el-GR"/>
          </a:p>
        </p:txBody>
      </p:sp>
    </p:spTree>
    <p:extLst>
      <p:ext uri="{BB962C8B-B14F-4D97-AF65-F5344CB8AC3E}">
        <p14:creationId xmlns:p14="http://schemas.microsoft.com/office/powerpoint/2010/main" val="213110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BCC85E5-0145-46B7-A4B7-F3F6E8BD83EA}" type="datetimeFigureOut">
              <a:rPr lang="el-GR" smtClean="0"/>
              <a:t>24/5/2017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0AC34C8-0881-4A53-9500-BF52EB60008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C85E5-0145-46B7-A4B7-F3F6E8BD83EA}" type="datetimeFigureOut">
              <a:rPr lang="el-GR" smtClean="0"/>
              <a:t>24/5/2017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C34C8-0881-4A53-9500-BF52EB60008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196752"/>
            <a:ext cx="8301608" cy="4713387"/>
          </a:xfrm>
          <a:ln w="76200">
            <a:solidFill>
              <a:schemeClr val="bg1"/>
            </a:solidFill>
          </a:ln>
        </p:spPr>
        <p:txBody>
          <a:bodyPr anchor="ctr">
            <a:normAutofit/>
          </a:bodyPr>
          <a:lstStyle/>
          <a:p>
            <a:pPr marL="0" indent="0" algn="ctr">
              <a:buNone/>
            </a:pPr>
            <a:r>
              <a:rPr lang="en-US" sz="6000" dirty="0">
                <a:solidFill>
                  <a:schemeClr val="bg1"/>
                </a:solidFill>
              </a:rPr>
              <a:t>Attending lessons on creating a mini company at school</a:t>
            </a:r>
            <a:endParaRPr lang="el-GR" sz="6000" dirty="0">
              <a:solidFill>
                <a:schemeClr val="bg1"/>
              </a:solidFill>
            </a:endParaRPr>
          </a:p>
        </p:txBody>
      </p:sp>
    </p:spTree>
    <p:extLst>
      <p:ext uri="{BB962C8B-B14F-4D97-AF65-F5344CB8AC3E}">
        <p14:creationId xmlns:p14="http://schemas.microsoft.com/office/powerpoint/2010/main" val="4013073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200" dirty="0">
                <a:solidFill>
                  <a:schemeClr val="bg1"/>
                </a:solidFill>
              </a:rPr>
              <a:t>We learned for example how to package olive oil in bottles …</a:t>
            </a:r>
            <a:endParaRPr lang="el-GR" dirty="0"/>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2515496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32435"/>
            <a:ext cx="8229600" cy="1143000"/>
          </a:xfrm>
        </p:spPr>
        <p:txBody>
          <a:bodyPr>
            <a:normAutofit/>
          </a:bodyPr>
          <a:lstStyle/>
          <a:p>
            <a:r>
              <a:rPr lang="en-US" sz="3200" dirty="0">
                <a:solidFill>
                  <a:schemeClr val="bg1"/>
                </a:solidFill>
              </a:rPr>
              <a:t>…putting into oil herbs and many kinds of spices that give it a special taste!</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334198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How to make soap using natural ingredients…</a:t>
            </a:r>
            <a:endParaRPr lang="el-GR" sz="3200" dirty="0"/>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397357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200" dirty="0">
                <a:solidFill>
                  <a:schemeClr val="bg1"/>
                </a:solidFill>
              </a:rPr>
              <a:t>and</a:t>
            </a:r>
            <a:r>
              <a:rPr lang="en-US" dirty="0">
                <a:solidFill>
                  <a:schemeClr val="bg1"/>
                </a:solidFill>
              </a:rPr>
              <a:t> </a:t>
            </a:r>
            <a:r>
              <a:rPr lang="en-US" sz="3200" dirty="0">
                <a:solidFill>
                  <a:schemeClr val="bg1"/>
                </a:solidFill>
              </a:rPr>
              <a:t>pour the mixture into molds in order to give them a shape</a:t>
            </a:r>
            <a:endParaRPr lang="el-GR"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4075489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How to make traditional and healthy sweets like pasteli.</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280362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Here are some products we made there!</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624370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7"/>
            <a:ext cx="8363272" cy="1326355"/>
          </a:xfrm>
        </p:spPr>
        <p:txBody>
          <a:bodyPr>
            <a:normAutofit fontScale="90000"/>
          </a:bodyPr>
          <a:lstStyle/>
          <a:p>
            <a:r>
              <a:rPr lang="en-US" sz="3200" dirty="0">
                <a:solidFill>
                  <a:schemeClr val="bg1"/>
                </a:solidFill>
              </a:rPr>
              <a:t>This training course gave us a lot of ideas. We have already put some of them into practice for our school mini company</a:t>
            </a:r>
            <a:endParaRPr lang="el-GR" sz="3200" u="sng"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rot="5400000">
            <a:off x="2308225" y="2166739"/>
            <a:ext cx="4525963" cy="3394472"/>
          </a:xfrm>
        </p:spPr>
      </p:pic>
    </p:spTree>
    <p:extLst>
      <p:ext uri="{BB962C8B-B14F-4D97-AF65-F5344CB8AC3E}">
        <p14:creationId xmlns:p14="http://schemas.microsoft.com/office/powerpoint/2010/main" val="1188691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200" dirty="0">
                <a:solidFill>
                  <a:schemeClr val="bg1"/>
                </a:solidFill>
              </a:rPr>
              <a:t>We also had the chance to exchange experiences and ideas with teachers from other schools.</a:t>
            </a:r>
            <a:endParaRPr lang="el-GR" sz="3200" dirty="0">
              <a:solidFill>
                <a:schemeClr val="bg1"/>
              </a:solidFill>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068785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268760"/>
            <a:ext cx="8229600" cy="4525963"/>
          </a:xfrm>
          <a:ln w="76200">
            <a:solidFill>
              <a:schemeClr val="bg1"/>
            </a:solidFill>
          </a:ln>
        </p:spPr>
        <p:txBody>
          <a:bodyPr anchor="ctr">
            <a:normAutofit/>
          </a:bodyPr>
          <a:lstStyle/>
          <a:p>
            <a:pPr marL="0" indent="0" algn="ctr">
              <a:buNone/>
            </a:pPr>
            <a:r>
              <a:rPr lang="en-US" sz="7200" dirty="0">
                <a:solidFill>
                  <a:schemeClr val="bg1"/>
                </a:solidFill>
              </a:rPr>
              <a:t>Learning about entrepreneurship</a:t>
            </a:r>
            <a:endParaRPr lang="el-GR" sz="7200" dirty="0">
              <a:solidFill>
                <a:schemeClr val="bg1"/>
              </a:solidFill>
            </a:endParaRPr>
          </a:p>
        </p:txBody>
      </p:sp>
    </p:spTree>
    <p:extLst>
      <p:ext uri="{BB962C8B-B14F-4D97-AF65-F5344CB8AC3E}">
        <p14:creationId xmlns:p14="http://schemas.microsoft.com/office/powerpoint/2010/main" val="286653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91264" cy="1282154"/>
          </a:xfrm>
        </p:spPr>
        <p:txBody>
          <a:bodyPr>
            <a:normAutofit/>
          </a:bodyPr>
          <a:lstStyle/>
          <a:p>
            <a:r>
              <a:rPr lang="en-US" sz="3200" dirty="0">
                <a:solidFill>
                  <a:schemeClr val="bg1"/>
                </a:solidFill>
              </a:rPr>
              <a:t>The technology teacher of 1</a:t>
            </a:r>
            <a:r>
              <a:rPr lang="en-US" sz="3200" baseline="30000" dirty="0">
                <a:solidFill>
                  <a:schemeClr val="bg1"/>
                </a:solidFill>
              </a:rPr>
              <a:t>st</a:t>
            </a:r>
            <a:r>
              <a:rPr lang="en-US" sz="3200" dirty="0">
                <a:solidFill>
                  <a:schemeClr val="bg1"/>
                </a:solidFill>
              </a:rPr>
              <a:t> High School of </a:t>
            </a:r>
            <a:r>
              <a:rPr lang="en-US" sz="3200" dirty="0" err="1">
                <a:solidFill>
                  <a:schemeClr val="bg1"/>
                </a:solidFill>
              </a:rPr>
              <a:t>Cholargos</a:t>
            </a:r>
            <a:r>
              <a:rPr lang="en-US" sz="3200" dirty="0">
                <a:solidFill>
                  <a:schemeClr val="bg1"/>
                </a:solidFill>
              </a:rPr>
              <a:t> gave a presentation at school.</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92832" y="1572816"/>
            <a:ext cx="7620000" cy="4286250"/>
          </a:xfrm>
        </p:spPr>
      </p:pic>
    </p:spTree>
    <p:extLst>
      <p:ext uri="{BB962C8B-B14F-4D97-AF65-F5344CB8AC3E}">
        <p14:creationId xmlns:p14="http://schemas.microsoft.com/office/powerpoint/2010/main" val="84599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This seminar organized by the environmental section of educational public office</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2570631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91264" cy="1445418"/>
          </a:xfrm>
        </p:spPr>
        <p:txBody>
          <a:bodyPr>
            <a:normAutofit fontScale="90000"/>
          </a:bodyPr>
          <a:lstStyle/>
          <a:p>
            <a:r>
              <a:rPr lang="en-US" sz="3200" dirty="0">
                <a:solidFill>
                  <a:schemeClr val="bg1"/>
                </a:solidFill>
              </a:rPr>
              <a:t>He tried to explain to the students the meaning of entrepreneurship, the advantages and disadvantages of having your own business. </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1847187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200" dirty="0">
                <a:solidFill>
                  <a:schemeClr val="bg1"/>
                </a:solidFill>
              </a:rPr>
              <a:t>Students participating in Erasmus project learned about basic principles of entrepreneurship…</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863552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and answered an evaluation questionnaire at the end of presentation</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323632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260648"/>
            <a:ext cx="8424936" cy="6336704"/>
          </a:xfrm>
        </p:spPr>
        <p:txBody>
          <a:bodyPr>
            <a:normAutofit fontScale="32500" lnSpcReduction="20000"/>
          </a:bodyPr>
          <a:lstStyle/>
          <a:p>
            <a:r>
              <a:rPr lang="en-US" sz="3700" dirty="0">
                <a:solidFill>
                  <a:schemeClr val="bg1"/>
                </a:solidFill>
              </a:rPr>
              <a:t>EVALUATION QUESTIONS</a:t>
            </a:r>
          </a:p>
          <a:p>
            <a:pPr marL="0" indent="0">
              <a:buNone/>
            </a:pPr>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1. Young people and Businessmen nowadays: which ones do you Know?</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2 Which sector have these businessmen excelled in?</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3 Based on their sayings (interviews etc. )what do you think they owe their success to?</a:t>
            </a:r>
          </a:p>
          <a:p>
            <a:r>
              <a:rPr lang="en-US" sz="3700" dirty="0">
                <a:solidFill>
                  <a:schemeClr val="bg1"/>
                </a:solidFill>
              </a:rPr>
              <a:t> </a:t>
            </a:r>
          </a:p>
          <a:p>
            <a:r>
              <a:rPr lang="en-US" sz="3700" dirty="0">
                <a:solidFill>
                  <a:schemeClr val="bg1"/>
                </a:solidFill>
              </a:rPr>
              <a:t>4 Innovative ideas with an impact: Report on ideas that have been put into practice or you expect to come out to the market.</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5 Based on today's data (society needs, possibilities, etc.) if you had the chance, what kind of business would you start? Why?</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6 If your parents wanted you to be their business advisors, what would you change to make it more competitive?</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7 Which products-goods affect the consumer in your opinion (in terms of needs, advertisements, packaging, or something original)?</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8 To change the market climate in Greece what kind of measures would you propose?</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9 How do you like the business world initiative to give a helping hand to the country going through this crisis?</a:t>
            </a:r>
          </a:p>
          <a:p>
            <a:r>
              <a:rPr lang="en-US" sz="3700" dirty="0">
                <a:solidFill>
                  <a:schemeClr val="bg1"/>
                </a:solidFill>
              </a:rPr>
              <a:t/>
            </a:r>
            <a:br>
              <a:rPr lang="en-US" sz="3700" dirty="0">
                <a:solidFill>
                  <a:schemeClr val="bg1"/>
                </a:solidFill>
              </a:rPr>
            </a:br>
            <a:endParaRPr lang="en-US" sz="3700" dirty="0">
              <a:solidFill>
                <a:schemeClr val="bg1"/>
              </a:solidFill>
            </a:endParaRPr>
          </a:p>
          <a:p>
            <a:r>
              <a:rPr lang="en-US" sz="3700" dirty="0">
                <a:solidFill>
                  <a:schemeClr val="bg1"/>
                </a:solidFill>
              </a:rPr>
              <a:t>10 As businessmen  which movement do you  consider more important for your country: starting up a national business or a  multinational/international one?</a:t>
            </a:r>
          </a:p>
          <a:p>
            <a:endParaRPr lang="el-GR" dirty="0"/>
          </a:p>
        </p:txBody>
      </p:sp>
    </p:spTree>
    <p:extLst>
      <p:ext uri="{BB962C8B-B14F-4D97-AF65-F5344CB8AC3E}">
        <p14:creationId xmlns:p14="http://schemas.microsoft.com/office/powerpoint/2010/main" val="102825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Students also took part in a meeting with an entrepreneur</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79954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He is a partner in a small company</a:t>
            </a:r>
            <a:r>
              <a:rPr lang="el-GR" sz="3200" dirty="0">
                <a:solidFill>
                  <a:schemeClr val="bg1"/>
                </a:solidFill>
              </a:rPr>
              <a:t> </a:t>
            </a:r>
            <a:r>
              <a:rPr lang="en-US" sz="3200" dirty="0">
                <a:solidFill>
                  <a:schemeClr val="bg1"/>
                </a:solidFill>
              </a:rPr>
              <a:t>on olive oil packaging</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2003934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He told students many interesting things about this company …</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374234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1325562"/>
          </a:xfrm>
        </p:spPr>
        <p:txBody>
          <a:bodyPr>
            <a:normAutofit fontScale="90000"/>
          </a:bodyPr>
          <a:lstStyle/>
          <a:p>
            <a:r>
              <a:rPr lang="en-US" sz="2800" dirty="0">
                <a:solidFill>
                  <a:schemeClr val="bg1"/>
                </a:solidFill>
              </a:rPr>
              <a:t>… how they choose the best olive oil from all over Greece, the machines and equipment needed for their company …</a:t>
            </a:r>
            <a:endParaRPr lang="el-GR" sz="28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8549722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1325562"/>
          </a:xfrm>
        </p:spPr>
        <p:txBody>
          <a:bodyPr>
            <a:normAutofit fontScale="90000"/>
          </a:bodyPr>
          <a:lstStyle/>
          <a:p>
            <a:r>
              <a:rPr lang="en-US" sz="3200" dirty="0">
                <a:solidFill>
                  <a:schemeClr val="bg1"/>
                </a:solidFill>
              </a:rPr>
              <a:t>… about advertising and selling their products. He explained to the students that they had a lot of work to do in order to respond to the market needs.</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19672" y="1648936"/>
            <a:ext cx="5969636" cy="4477227"/>
          </a:xfrm>
        </p:spPr>
      </p:pic>
    </p:spTree>
    <p:extLst>
      <p:ext uri="{BB962C8B-B14F-4D97-AF65-F5344CB8AC3E}">
        <p14:creationId xmlns:p14="http://schemas.microsoft.com/office/powerpoint/2010/main" val="1783494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35280" cy="1301006"/>
          </a:xfrm>
        </p:spPr>
        <p:txBody>
          <a:bodyPr>
            <a:normAutofit fontScale="90000"/>
          </a:bodyPr>
          <a:lstStyle/>
          <a:p>
            <a:r>
              <a:rPr lang="en-US" sz="3200" dirty="0">
                <a:solidFill>
                  <a:schemeClr val="bg1"/>
                </a:solidFill>
              </a:rPr>
              <a:t>He also added how to deal with their customers and  how to calculate their expenses in order to have profit.</a:t>
            </a:r>
            <a:endParaRPr lang="el-GR" sz="3200" dirty="0">
              <a:solidFill>
                <a:schemeClr val="bg1"/>
              </a:solidFill>
            </a:endParaRPr>
          </a:p>
        </p:txBody>
      </p:sp>
      <p:pic>
        <p:nvPicPr>
          <p:cNvPr id="12" name="Θέση περιεχομένου 11"/>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2422685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1354162"/>
          </a:xfrm>
        </p:spPr>
        <p:txBody>
          <a:bodyPr>
            <a:normAutofit fontScale="90000"/>
          </a:bodyPr>
          <a:lstStyle/>
          <a:p>
            <a:r>
              <a:rPr lang="en-US" sz="3600" dirty="0">
                <a:solidFill>
                  <a:schemeClr val="bg1"/>
                </a:solidFill>
              </a:rPr>
              <a:t>The lessons and activities took place in the building located in the Technological Park of </a:t>
            </a:r>
            <a:r>
              <a:rPr lang="en-US" sz="3600" dirty="0" err="1">
                <a:solidFill>
                  <a:schemeClr val="bg1"/>
                </a:solidFill>
              </a:rPr>
              <a:t>Lavrio</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2854615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It was really a very useful meeting for students</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694894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490066"/>
          </a:xfrm>
        </p:spPr>
        <p:txBody>
          <a:bodyPr>
            <a:normAutofit/>
          </a:bodyPr>
          <a:lstStyle/>
          <a:p>
            <a:r>
              <a:rPr lang="en-US" sz="2000" dirty="0">
                <a:solidFill>
                  <a:schemeClr val="bg1"/>
                </a:solidFill>
              </a:rPr>
              <a:t>EVALUATION QUESTIONNAIRE</a:t>
            </a:r>
            <a:endParaRPr lang="el-GR" sz="2000" dirty="0">
              <a:solidFill>
                <a:schemeClr val="bg1"/>
              </a:solidFill>
            </a:endParaRPr>
          </a:p>
        </p:txBody>
      </p:sp>
      <p:sp>
        <p:nvSpPr>
          <p:cNvPr id="3" name="Θέση περιεχομένου 2"/>
          <p:cNvSpPr>
            <a:spLocks noGrp="1"/>
          </p:cNvSpPr>
          <p:nvPr>
            <p:ph idx="1"/>
          </p:nvPr>
        </p:nvSpPr>
        <p:spPr/>
        <p:txBody>
          <a:bodyPr>
            <a:normAutofit fontScale="55000" lnSpcReduction="20000"/>
          </a:bodyPr>
          <a:lstStyle/>
          <a:p>
            <a:r>
              <a:rPr lang="el-GR" b="1" dirty="0">
                <a:solidFill>
                  <a:schemeClr val="bg1"/>
                </a:solidFill>
              </a:rPr>
              <a:t>ΣΑΣ ΠΑΡΑΚΑΛΩ ΝΑ ΑΠΑΝΤΗΣΕΤΕ ΤΙΣ</a:t>
            </a:r>
            <a:r>
              <a:rPr lang="en-US" b="1" dirty="0">
                <a:solidFill>
                  <a:schemeClr val="bg1"/>
                </a:solidFill>
              </a:rPr>
              <a:t> </a:t>
            </a:r>
            <a:r>
              <a:rPr lang="el-GR" b="1" dirty="0">
                <a:solidFill>
                  <a:schemeClr val="bg1"/>
                </a:solidFill>
              </a:rPr>
              <a:t>ΠΑΡΑΚΑΤΩ  ΕΡΩΤΗΣΕΙΣ</a:t>
            </a:r>
            <a:endParaRPr lang="en-US" b="1" dirty="0">
              <a:solidFill>
                <a:schemeClr val="bg1"/>
              </a:solidFill>
            </a:endParaRPr>
          </a:p>
          <a:p>
            <a:endParaRPr lang="el-GR" dirty="0">
              <a:solidFill>
                <a:schemeClr val="bg1"/>
              </a:solidFill>
            </a:endParaRPr>
          </a:p>
          <a:p>
            <a:pPr marL="0" indent="0">
              <a:buNone/>
            </a:pPr>
            <a:r>
              <a:rPr lang="el-GR" dirty="0">
                <a:solidFill>
                  <a:schemeClr val="bg1"/>
                </a:solidFill>
              </a:rPr>
              <a:t> </a:t>
            </a:r>
            <a:r>
              <a:rPr lang="en-US" dirty="0">
                <a:solidFill>
                  <a:schemeClr val="bg1"/>
                </a:solidFill>
              </a:rPr>
              <a:t>1. </a:t>
            </a:r>
            <a:r>
              <a:rPr lang="el-GR" dirty="0">
                <a:solidFill>
                  <a:schemeClr val="bg1"/>
                </a:solidFill>
              </a:rPr>
              <a:t>Τι εννοούμε με τον όρο επιχειρηματικότητα;</a:t>
            </a:r>
            <a:endParaRPr lang="en-US" dirty="0">
              <a:solidFill>
                <a:schemeClr val="bg1"/>
              </a:solidFill>
            </a:endParaRPr>
          </a:p>
          <a:p>
            <a:pPr marL="514350" lvl="0" indent="-514350">
              <a:buFont typeface="+mj-lt"/>
              <a:buAutoNum type="arabicPeriod"/>
            </a:pPr>
            <a:endParaRPr lang="en-US" dirty="0">
              <a:solidFill>
                <a:schemeClr val="bg1"/>
              </a:solidFill>
            </a:endParaRPr>
          </a:p>
          <a:p>
            <a:pPr marL="0" indent="0">
              <a:buNone/>
            </a:pPr>
            <a:r>
              <a:rPr lang="en-US" dirty="0">
                <a:solidFill>
                  <a:schemeClr val="bg1"/>
                </a:solidFill>
              </a:rPr>
              <a:t>2. </a:t>
            </a:r>
            <a:r>
              <a:rPr lang="el-GR" dirty="0">
                <a:solidFill>
                  <a:schemeClr val="bg1"/>
                </a:solidFill>
              </a:rPr>
              <a:t>Μπορείς να αναφέρεις μια επιχείρηση στην οποία θα σου άρεσε να</a:t>
            </a:r>
            <a:endParaRPr lang="en-US" dirty="0">
              <a:solidFill>
                <a:schemeClr val="bg1"/>
              </a:solidFill>
            </a:endParaRPr>
          </a:p>
          <a:p>
            <a:pPr marL="0" indent="0">
              <a:buNone/>
            </a:pPr>
            <a:r>
              <a:rPr lang="en-US" dirty="0">
                <a:solidFill>
                  <a:schemeClr val="bg1"/>
                </a:solidFill>
              </a:rPr>
              <a:t>   </a:t>
            </a:r>
            <a:r>
              <a:rPr lang="el-GR" dirty="0">
                <a:solidFill>
                  <a:schemeClr val="bg1"/>
                </a:solidFill>
              </a:rPr>
              <a:t> δραστηριοποιείσαι;</a:t>
            </a:r>
          </a:p>
          <a:p>
            <a:pPr marL="0" indent="0">
              <a:buNone/>
            </a:pPr>
            <a:r>
              <a:rPr lang="el-GR" dirty="0">
                <a:solidFill>
                  <a:schemeClr val="bg1"/>
                </a:solidFill>
              </a:rPr>
              <a:t> </a:t>
            </a:r>
          </a:p>
          <a:p>
            <a:pPr marL="0" lvl="0" indent="0">
              <a:buNone/>
            </a:pPr>
            <a:r>
              <a:rPr lang="en-US" dirty="0">
                <a:solidFill>
                  <a:schemeClr val="bg1"/>
                </a:solidFill>
              </a:rPr>
              <a:t>3. </a:t>
            </a:r>
            <a:r>
              <a:rPr lang="el-GR" dirty="0">
                <a:solidFill>
                  <a:schemeClr val="bg1"/>
                </a:solidFill>
              </a:rPr>
              <a:t>Ποια είναι τα πλεονεκτήματα και τα μειονεκτήματα του ελεύθερου</a:t>
            </a:r>
            <a:endParaRPr lang="en-US" dirty="0">
              <a:solidFill>
                <a:schemeClr val="bg1"/>
              </a:solidFill>
            </a:endParaRPr>
          </a:p>
          <a:p>
            <a:pPr marL="0" lvl="0" indent="0">
              <a:buNone/>
            </a:pPr>
            <a:r>
              <a:rPr lang="en-US" dirty="0">
                <a:solidFill>
                  <a:schemeClr val="bg1"/>
                </a:solidFill>
              </a:rPr>
              <a:t>   </a:t>
            </a:r>
            <a:r>
              <a:rPr lang="el-GR" dirty="0">
                <a:solidFill>
                  <a:schemeClr val="bg1"/>
                </a:solidFill>
              </a:rPr>
              <a:t> επαγγελματία;</a:t>
            </a:r>
            <a:endParaRPr lang="en-US" dirty="0">
              <a:solidFill>
                <a:schemeClr val="bg1"/>
              </a:solidFill>
            </a:endParaRPr>
          </a:p>
          <a:p>
            <a:pPr marL="0" lvl="0" indent="0">
              <a:buNone/>
            </a:pPr>
            <a:endParaRPr lang="en-US" dirty="0">
              <a:solidFill>
                <a:schemeClr val="bg1"/>
              </a:solidFill>
            </a:endParaRPr>
          </a:p>
          <a:p>
            <a:pPr marL="0" lvl="0" indent="0">
              <a:buNone/>
            </a:pPr>
            <a:r>
              <a:rPr lang="en-US" dirty="0">
                <a:solidFill>
                  <a:schemeClr val="bg1"/>
                </a:solidFill>
              </a:rPr>
              <a:t>4. </a:t>
            </a:r>
            <a:r>
              <a:rPr lang="el-GR" dirty="0">
                <a:solidFill>
                  <a:schemeClr val="bg1"/>
                </a:solidFill>
              </a:rPr>
              <a:t> Ας υποθέσουμε ότι θέλεις να ανοίξεις μία    επιχείρηση και αναζητάς συνεργάτες.</a:t>
            </a:r>
            <a:endParaRPr lang="en-US" dirty="0">
              <a:solidFill>
                <a:schemeClr val="bg1"/>
              </a:solidFill>
            </a:endParaRPr>
          </a:p>
          <a:p>
            <a:pPr marL="0" lvl="0" indent="0">
              <a:buNone/>
            </a:pPr>
            <a:endParaRPr lang="en-US" dirty="0">
              <a:solidFill>
                <a:schemeClr val="bg1"/>
              </a:solidFill>
            </a:endParaRPr>
          </a:p>
          <a:p>
            <a:pPr marL="0" indent="0">
              <a:buNone/>
            </a:pPr>
            <a:r>
              <a:rPr lang="en-US" dirty="0">
                <a:solidFill>
                  <a:schemeClr val="bg1"/>
                </a:solidFill>
              </a:rPr>
              <a:t>5. </a:t>
            </a:r>
            <a:r>
              <a:rPr lang="el-GR" dirty="0">
                <a:solidFill>
                  <a:schemeClr val="bg1"/>
                </a:solidFill>
              </a:rPr>
              <a:t>Ποια πιστεύεις ότι είναι τα χαρακτηριστικά ενός καλού      συνεργάτη.</a:t>
            </a:r>
          </a:p>
          <a:p>
            <a:pPr marL="0" indent="0">
              <a:buNone/>
            </a:pPr>
            <a:r>
              <a:rPr lang="el-GR" dirty="0">
                <a:solidFill>
                  <a:schemeClr val="bg1"/>
                </a:solidFill>
              </a:rPr>
              <a:t> </a:t>
            </a:r>
          </a:p>
          <a:p>
            <a:endParaRPr lang="el-GR" dirty="0"/>
          </a:p>
        </p:txBody>
      </p:sp>
    </p:spTree>
    <p:extLst>
      <p:ext uri="{BB962C8B-B14F-4D97-AF65-F5344CB8AC3E}">
        <p14:creationId xmlns:p14="http://schemas.microsoft.com/office/powerpoint/2010/main" val="306668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556792"/>
            <a:ext cx="8208912" cy="3600400"/>
          </a:xfrm>
          <a:ln w="76200">
            <a:solidFill>
              <a:schemeClr val="bg1"/>
            </a:solidFill>
          </a:ln>
        </p:spPr>
        <p:txBody>
          <a:bodyPr>
            <a:noAutofit/>
          </a:bodyPr>
          <a:lstStyle/>
          <a:p>
            <a:r>
              <a:rPr lang="en-US" sz="6000" dirty="0">
                <a:solidFill>
                  <a:schemeClr val="bg1"/>
                </a:solidFill>
              </a:rPr>
              <a:t>A competition for the logo of the project</a:t>
            </a:r>
            <a:endParaRPr lang="el-GR" sz="6000" dirty="0">
              <a:solidFill>
                <a:schemeClr val="bg1"/>
              </a:solidFill>
            </a:endParaRPr>
          </a:p>
        </p:txBody>
      </p:sp>
    </p:spTree>
    <p:extLst>
      <p:ext uri="{BB962C8B-B14F-4D97-AF65-F5344CB8AC3E}">
        <p14:creationId xmlns:p14="http://schemas.microsoft.com/office/powerpoint/2010/main" val="474396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1325562"/>
          </a:xfrm>
        </p:spPr>
        <p:txBody>
          <a:bodyPr>
            <a:noAutofit/>
          </a:bodyPr>
          <a:lstStyle/>
          <a:p>
            <a:r>
              <a:rPr lang="en-US" sz="2400" dirty="0">
                <a:solidFill>
                  <a:schemeClr val="bg1"/>
                </a:solidFill>
              </a:rPr>
              <a:t>The computer teacher explained to students what were the main characteristic of a logo and what someone should know to design a good logo</a:t>
            </a:r>
            <a:endParaRPr lang="el-GR" sz="24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00364" y="1600200"/>
            <a:ext cx="7543271"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Students worked on groups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1119723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They tried to design a logo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2946775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US" sz="3200" dirty="0">
                <a:solidFill>
                  <a:schemeClr val="bg1"/>
                </a:solidFill>
              </a:rPr>
              <a:t>They also made some logos in the computer. </a:t>
            </a:r>
            <a:endParaRPr lang="el-GR" sz="3200" dirty="0">
              <a:solidFill>
                <a:schemeClr val="bg1"/>
              </a:solidFill>
            </a:endParaRPr>
          </a:p>
        </p:txBody>
      </p:sp>
      <p:pic>
        <p:nvPicPr>
          <p:cNvPr id="7" name="Θέση περιεχομένου 6"/>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251520" y="1417638"/>
            <a:ext cx="5223449" cy="2938189"/>
          </a:xfrm>
        </p:spPr>
      </p:pic>
      <p:pic>
        <p:nvPicPr>
          <p:cNvPr id="8" name="Θέση περιεχομένου 7"/>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070546" y="3861048"/>
            <a:ext cx="4864541" cy="2736304"/>
          </a:xfrm>
        </p:spPr>
      </p:pic>
    </p:spTree>
    <p:extLst>
      <p:ext uri="{BB962C8B-B14F-4D97-AF65-F5344CB8AC3E}">
        <p14:creationId xmlns:p14="http://schemas.microsoft.com/office/powerpoint/2010/main" val="4173151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Many logos finally have been collected …</a:t>
            </a:r>
            <a:endParaRPr lang="el-GR" sz="36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621011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91264" cy="1325562"/>
          </a:xfrm>
        </p:spPr>
        <p:txBody>
          <a:bodyPr>
            <a:normAutofit/>
          </a:bodyPr>
          <a:lstStyle/>
          <a:p>
            <a:r>
              <a:rPr lang="en-US" sz="3600" dirty="0">
                <a:solidFill>
                  <a:schemeClr val="bg1"/>
                </a:solidFill>
              </a:rPr>
              <a:t> </a:t>
            </a:r>
            <a:r>
              <a:rPr lang="en-US" sz="3100" dirty="0">
                <a:solidFill>
                  <a:schemeClr val="bg1"/>
                </a:solidFill>
              </a:rPr>
              <a:t>The Erasmus team decided which ones were the best ones</a:t>
            </a:r>
            <a:endParaRPr lang="el-GR" sz="31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00364" y="1600200"/>
            <a:ext cx="7543271" cy="45259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1325562"/>
          </a:xfrm>
        </p:spPr>
        <p:txBody>
          <a:bodyPr>
            <a:normAutofit/>
          </a:bodyPr>
          <a:lstStyle/>
          <a:p>
            <a:r>
              <a:rPr lang="en-US" sz="2800" dirty="0">
                <a:solidFill>
                  <a:schemeClr val="bg1"/>
                </a:solidFill>
              </a:rPr>
              <a:t>We put some of them on face book. Students voted through face book  which of them they preferred … </a:t>
            </a:r>
            <a:endParaRPr lang="el-GR" sz="28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99709" y="1600200"/>
            <a:ext cx="3344582" cy="4525963"/>
          </a:xfrm>
        </p:spPr>
      </p:pic>
    </p:spTree>
    <p:extLst>
      <p:ext uri="{BB962C8B-B14F-4D97-AF65-F5344CB8AC3E}">
        <p14:creationId xmlns:p14="http://schemas.microsoft.com/office/powerpoint/2010/main" val="3565368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 Only teachers took part to this course.</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3121187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7"/>
            <a:ext cx="8352928" cy="1598515"/>
          </a:xfrm>
        </p:spPr>
        <p:txBody>
          <a:bodyPr>
            <a:normAutofit/>
          </a:bodyPr>
          <a:lstStyle/>
          <a:p>
            <a:r>
              <a:rPr lang="en-US" sz="2800" dirty="0">
                <a:solidFill>
                  <a:schemeClr val="bg1"/>
                </a:solidFill>
              </a:rPr>
              <a:t>At the end we have chosen this one as the logo for our school mini company.</a:t>
            </a:r>
            <a:r>
              <a:rPr lang="el-GR" sz="2800" dirty="0">
                <a:solidFill>
                  <a:schemeClr val="bg1"/>
                </a:solidFill>
              </a:rPr>
              <a:t/>
            </a:r>
            <a:br>
              <a:rPr lang="el-GR" sz="2800" dirty="0">
                <a:solidFill>
                  <a:schemeClr val="bg1"/>
                </a:solidFill>
              </a:rPr>
            </a:br>
            <a:endParaRPr lang="el-GR" sz="2800" dirty="0">
              <a:solidFill>
                <a:schemeClr val="bg1"/>
              </a:solidFill>
            </a:endParaRPr>
          </a:p>
        </p:txBody>
      </p:sp>
      <p:pic>
        <p:nvPicPr>
          <p:cNvPr id="6" name="Θέση περιεχομένου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14730" y="1873153"/>
            <a:ext cx="6309598" cy="4253010"/>
          </a:xfrm>
        </p:spPr>
      </p:pic>
    </p:spTree>
    <p:extLst>
      <p:ext uri="{BB962C8B-B14F-4D97-AF65-F5344CB8AC3E}">
        <p14:creationId xmlns:p14="http://schemas.microsoft.com/office/powerpoint/2010/main" val="3038448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74637"/>
            <a:ext cx="8147248" cy="1460485"/>
          </a:xfrm>
        </p:spPr>
        <p:txBody>
          <a:bodyPr>
            <a:normAutofit fontScale="90000"/>
          </a:bodyPr>
          <a:lstStyle/>
          <a:p>
            <a:r>
              <a:rPr lang="en-US" sz="2400" dirty="0">
                <a:solidFill>
                  <a:schemeClr val="bg1"/>
                </a:solidFill>
              </a:rPr>
              <a:t>The main theme of this logo is the owl connected with the ancient Greek goddess of wisdom Athena or her incarnation in Roman mythology Minerva. So this bird has been used as a symbol of knowledge, wisdom and education.</a:t>
            </a:r>
            <a:endParaRPr lang="el-GR" sz="2400" dirty="0"/>
          </a:p>
        </p:txBody>
      </p:sp>
      <p:pic>
        <p:nvPicPr>
          <p:cNvPr id="4" name="Θέση περιεχομένου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19672" y="1872935"/>
            <a:ext cx="6109086" cy="4118304"/>
          </a:xfrm>
        </p:spPr>
      </p:pic>
    </p:spTree>
    <p:extLst>
      <p:ext uri="{BB962C8B-B14F-4D97-AF65-F5344CB8AC3E}">
        <p14:creationId xmlns:p14="http://schemas.microsoft.com/office/powerpoint/2010/main" val="231546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6" name="Τίτλος 5"/>
          <p:cNvSpPr>
            <a:spLocks noGrp="1"/>
          </p:cNvSpPr>
          <p:nvPr>
            <p:ph type="ctrTitle"/>
          </p:nvPr>
        </p:nvSpPr>
        <p:spPr>
          <a:xfrm>
            <a:off x="611560" y="1844825"/>
            <a:ext cx="8064896" cy="2664296"/>
          </a:xfrm>
          <a:ln w="76200">
            <a:solidFill>
              <a:schemeClr val="bg1"/>
            </a:solidFill>
          </a:ln>
        </p:spPr>
        <p:txBody>
          <a:bodyPr>
            <a:normAutofit/>
          </a:bodyPr>
          <a:lstStyle/>
          <a:p>
            <a:r>
              <a:rPr lang="en-US" sz="7200" dirty="0">
                <a:solidFill>
                  <a:schemeClr val="bg1"/>
                </a:solidFill>
              </a:rPr>
              <a:t>Activities at school</a:t>
            </a:r>
            <a:endParaRPr lang="el-GR" sz="7200" dirty="0">
              <a:solidFill>
                <a:schemeClr val="bg1"/>
              </a:solidFill>
            </a:endParaRPr>
          </a:p>
        </p:txBody>
      </p:sp>
    </p:spTree>
    <p:extLst>
      <p:ext uri="{BB962C8B-B14F-4D97-AF65-F5344CB8AC3E}">
        <p14:creationId xmlns:p14="http://schemas.microsoft.com/office/powerpoint/2010/main" val="2682279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5" name="Τίτλος 4"/>
          <p:cNvSpPr>
            <a:spLocks noGrp="1"/>
          </p:cNvSpPr>
          <p:nvPr>
            <p:ph type="title"/>
          </p:nvPr>
        </p:nvSpPr>
        <p:spPr>
          <a:xfrm>
            <a:off x="395536" y="2132856"/>
            <a:ext cx="8445624" cy="2736304"/>
          </a:xfrm>
        </p:spPr>
        <p:txBody>
          <a:bodyPr>
            <a:noAutofit/>
          </a:bodyPr>
          <a:lstStyle/>
          <a:p>
            <a:r>
              <a:rPr lang="en-US" sz="7200" dirty="0">
                <a:solidFill>
                  <a:schemeClr val="bg1"/>
                </a:solidFill>
              </a:rPr>
              <a:t>Planting a garden in a part of school yard</a:t>
            </a:r>
            <a:endParaRPr lang="el-GR" sz="7200" dirty="0">
              <a:solidFill>
                <a:schemeClr val="bg1"/>
              </a:solidFill>
            </a:endParaRPr>
          </a:p>
        </p:txBody>
      </p:sp>
    </p:spTree>
    <p:extLst>
      <p:ext uri="{BB962C8B-B14F-4D97-AF65-F5344CB8AC3E}">
        <p14:creationId xmlns:p14="http://schemas.microsoft.com/office/powerpoint/2010/main" val="329534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229600" cy="1143000"/>
          </a:xfrm>
        </p:spPr>
        <p:txBody>
          <a:bodyPr>
            <a:normAutofit/>
          </a:bodyPr>
          <a:lstStyle/>
          <a:p>
            <a:r>
              <a:rPr lang="en-US" sz="3200" dirty="0">
                <a:solidFill>
                  <a:schemeClr val="bg1"/>
                </a:solidFill>
              </a:rPr>
              <a:t>One of the main activities of project is creating a garden</a:t>
            </a:r>
            <a:endParaRPr lang="el-GR" sz="3200" dirty="0">
              <a:solidFill>
                <a:schemeClr val="bg1"/>
              </a:solidFill>
            </a:endParaRPr>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03573" y="1600200"/>
            <a:ext cx="2545854" cy="4525963"/>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394573" y="1600200"/>
            <a:ext cx="2545854" cy="4525963"/>
          </a:xfrm>
        </p:spPr>
      </p:pic>
    </p:spTree>
    <p:extLst>
      <p:ext uri="{BB962C8B-B14F-4D97-AF65-F5344CB8AC3E}">
        <p14:creationId xmlns:p14="http://schemas.microsoft.com/office/powerpoint/2010/main" val="4124598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solidFill>
                  <a:schemeClr val="bg1"/>
                </a:solidFill>
              </a:rPr>
              <a:t>We started by planting our herb garden</a:t>
            </a:r>
            <a:endParaRPr lang="el-GR" sz="3600" dirty="0">
              <a:solidFill>
                <a:schemeClr val="bg1"/>
              </a:solidFill>
            </a:endParaRPr>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203573" y="1600200"/>
            <a:ext cx="2545854" cy="4525963"/>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394573" y="1600200"/>
            <a:ext cx="2545854" cy="4525963"/>
          </a:xfrm>
        </p:spPr>
      </p:pic>
    </p:spTree>
    <p:extLst>
      <p:ext uri="{BB962C8B-B14F-4D97-AF65-F5344CB8AC3E}">
        <p14:creationId xmlns:p14="http://schemas.microsoft.com/office/powerpoint/2010/main" val="202743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a:solidFill>
                  <a:schemeClr val="bg1"/>
                </a:solidFill>
              </a:rPr>
              <a:t>Students enjoyed learning about several kinds of herbs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solidFill>
                  <a:schemeClr val="bg1"/>
                </a:solidFill>
              </a:rPr>
              <a:t>They started ploughing the field</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Τίτλος 2"/>
          <p:cNvSpPr>
            <a:spLocks noGrp="1"/>
          </p:cNvSpPr>
          <p:nvPr>
            <p:ph type="title"/>
          </p:nvPr>
        </p:nvSpPr>
        <p:spPr>
          <a:xfrm>
            <a:off x="539552" y="332656"/>
            <a:ext cx="8136904" cy="504056"/>
          </a:xfrm>
        </p:spPr>
        <p:txBody>
          <a:bodyPr>
            <a:noAutofit/>
          </a:bodyPr>
          <a:lstStyle/>
          <a:p>
            <a:r>
              <a:rPr lang="en-US" sz="3600" dirty="0">
                <a:solidFill>
                  <a:schemeClr val="bg1"/>
                </a:solidFill>
              </a:rPr>
              <a:t>and mucked their garden</a:t>
            </a:r>
            <a:endParaRPr lang="el-GR" sz="3600" dirty="0">
              <a:solidFill>
                <a:schemeClr val="bg1"/>
              </a:solidFill>
            </a:endParaRPr>
          </a:p>
        </p:txBody>
      </p:sp>
      <p:pic>
        <p:nvPicPr>
          <p:cNvPr id="4" name="Θέση περιεχομένου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1052513"/>
            <a:ext cx="9058275" cy="561657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941168"/>
            <a:ext cx="8229600" cy="1143000"/>
          </a:xfrm>
        </p:spPr>
        <p:txBody>
          <a:bodyPr>
            <a:noAutofit/>
          </a:bodyPr>
          <a:lstStyle/>
          <a:p>
            <a:r>
              <a:rPr lang="en-US" sz="3600" dirty="0">
                <a:solidFill>
                  <a:schemeClr val="bg1"/>
                </a:solidFill>
              </a:rPr>
              <a:t>Then they planted rosemary, mint, spearmint, thyme, oregano</a:t>
            </a:r>
            <a:endParaRPr lang="el-GR" sz="3600" dirty="0">
              <a:solidFill>
                <a:schemeClr val="bg1"/>
              </a:solidFill>
            </a:endParaRPr>
          </a:p>
        </p:txBody>
      </p:sp>
      <p:pic>
        <p:nvPicPr>
          <p:cNvPr id="4" name="Θέση περιεχομένου 3"/>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a:xfrm>
            <a:off x="0" y="198438"/>
            <a:ext cx="2546350" cy="4235450"/>
          </a:xfrm>
        </p:spPr>
      </p:pic>
      <p:pic>
        <p:nvPicPr>
          <p:cNvPr id="5" name="Θέση περιεχομένου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204654" y="990759"/>
            <a:ext cx="4158628" cy="2736304"/>
          </a:xfrm>
          <a:prstGeom prst="rect">
            <a:avLst/>
          </a:prstGeom>
        </p:spPr>
      </p:pic>
      <p:pic>
        <p:nvPicPr>
          <p:cNvPr id="6" name="Θέση περιεχομένου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153176" y="941117"/>
            <a:ext cx="4166239" cy="2736304"/>
          </a:xfrm>
          <a:prstGeom prst="rect">
            <a:avLst/>
          </a:prstGeom>
        </p:spPr>
      </p:pic>
    </p:spTree>
    <p:extLst>
      <p:ext uri="{BB962C8B-B14F-4D97-AF65-F5344CB8AC3E}">
        <p14:creationId xmlns:p14="http://schemas.microsoft.com/office/powerpoint/2010/main" val="311399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363272" cy="1445418"/>
          </a:xfrm>
        </p:spPr>
        <p:txBody>
          <a:bodyPr>
            <a:normAutofit fontScale="90000"/>
          </a:bodyPr>
          <a:lstStyle/>
          <a:p>
            <a:r>
              <a:rPr lang="en-US" sz="3200" dirty="0">
                <a:solidFill>
                  <a:schemeClr val="bg1"/>
                </a:solidFill>
              </a:rPr>
              <a:t>We attended lessons about healthy way of living, healthy food made from natural ingredients and how we could put all these subjects across to our students.</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3890468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200" dirty="0">
                <a:solidFill>
                  <a:schemeClr val="bg1"/>
                </a:solidFill>
              </a:rPr>
              <a:t>When they finished, they had to clean the access area</a:t>
            </a:r>
            <a:endParaRPr lang="el-GR" sz="3200" dirty="0">
              <a:solidFill>
                <a:schemeClr val="bg1"/>
              </a:solidFill>
            </a:endParaRPr>
          </a:p>
        </p:txBody>
      </p:sp>
      <p:pic>
        <p:nvPicPr>
          <p:cNvPr id="4098" name="Picture 2" descr="C:\Users\ΝΙΚΟΣ\Documents\ERASMUS+ 2016 -2018\fotos of activities\20161207_141820.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548922" y="1600200"/>
            <a:ext cx="8046156" cy="452596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solidFill>
                  <a:schemeClr val="bg1"/>
                </a:solidFill>
              </a:rPr>
              <a:t>Every week they have to clean the garden and take care of it</a:t>
            </a:r>
            <a:endParaRPr lang="el-GR" sz="3600" dirty="0">
              <a:solidFill>
                <a:schemeClr val="bg1"/>
              </a:solidFill>
            </a:endParaRPr>
          </a:p>
        </p:txBody>
      </p:sp>
      <p:pic>
        <p:nvPicPr>
          <p:cNvPr id="7" name="Θέση περιεχομένου 6"/>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138040" y="2340277"/>
            <a:ext cx="4547437" cy="3024335"/>
          </a:xfrm>
        </p:spPr>
      </p:pic>
      <p:pic>
        <p:nvPicPr>
          <p:cNvPr id="8" name="Θέση περιεχομένου 7"/>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rot="5400000">
            <a:off x="4386941" y="2339913"/>
            <a:ext cx="4546579" cy="3024336"/>
          </a:xfrm>
        </p:spPr>
      </p:pic>
    </p:spTree>
    <p:extLst>
      <p:ext uri="{BB962C8B-B14F-4D97-AF65-F5344CB8AC3E}">
        <p14:creationId xmlns:p14="http://schemas.microsoft.com/office/powerpoint/2010/main" val="1716332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988840"/>
            <a:ext cx="8229600" cy="1143000"/>
          </a:xfrm>
        </p:spPr>
        <p:txBody>
          <a:bodyPr>
            <a:normAutofit fontScale="90000"/>
          </a:bodyPr>
          <a:lstStyle/>
          <a:p>
            <a:r>
              <a:rPr lang="en-US" dirty="0">
                <a:solidFill>
                  <a:schemeClr val="bg1"/>
                </a:solidFill>
              </a:rPr>
              <a:t>Collecting almonds and using them in traditional sweets</a:t>
            </a:r>
            <a:endParaRPr lang="el-GR" dirty="0">
              <a:solidFill>
                <a:schemeClr val="bg1"/>
              </a:solidFill>
            </a:endParaRPr>
          </a:p>
        </p:txBody>
      </p:sp>
    </p:spTree>
    <p:extLst>
      <p:ext uri="{BB962C8B-B14F-4D97-AF65-F5344CB8AC3E}">
        <p14:creationId xmlns:p14="http://schemas.microsoft.com/office/powerpoint/2010/main" val="3983304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Students picked almonds from an almond tree near our school</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993264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2806782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They collected almonds in a basket</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785934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3600" dirty="0">
                <a:solidFill>
                  <a:schemeClr val="bg1"/>
                </a:solidFill>
              </a:rPr>
              <a:t>They pealed them</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48922" y="1600200"/>
            <a:ext cx="8046156" cy="45259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3600" dirty="0">
                <a:solidFill>
                  <a:schemeClr val="bg1"/>
                </a:solidFill>
              </a:rPr>
              <a:t>They roasted in order to use in a traditional Greek sweet called </a:t>
            </a:r>
            <a:r>
              <a:rPr lang="en-US" sz="3600" dirty="0" err="1">
                <a:solidFill>
                  <a:schemeClr val="bg1"/>
                </a:solidFill>
              </a:rPr>
              <a:t>kourabiedes</a:t>
            </a:r>
            <a:r>
              <a:rPr lang="en-US" sz="3600" dirty="0">
                <a:solidFill>
                  <a:schemeClr val="bg1"/>
                </a:solidFill>
              </a:rPr>
              <a:t> (snow balls)</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48922" y="1600200"/>
            <a:ext cx="8046156" cy="4525963"/>
          </a:xfrm>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568952" cy="1411560"/>
          </a:xfrm>
        </p:spPr>
        <p:txBody>
          <a:bodyPr>
            <a:noAutofit/>
          </a:bodyPr>
          <a:lstStyle/>
          <a:p>
            <a:r>
              <a:rPr lang="en-US" sz="2800" dirty="0">
                <a:solidFill>
                  <a:schemeClr val="bg1"/>
                </a:solidFill>
              </a:rPr>
              <a:t> A couple of days before Christmas holidays a team of students conducted by the physics teacher prepared these sweets in the school kitchen.</a:t>
            </a:r>
            <a:endParaRPr lang="el-GR" sz="28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710627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solidFill>
                  <a:schemeClr val="bg1"/>
                </a:solidFill>
              </a:rPr>
              <a:t>They baked them and then they put on them some icing sugar</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825948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The scheduled lessons and activities lasted two days</a:t>
            </a:r>
            <a:endParaRPr lang="el-GR" sz="3200" dirty="0">
              <a:solidFill>
                <a:schemeClr val="bg1"/>
              </a:solidFill>
            </a:endParaRPr>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rot="5400000">
            <a:off x="212725" y="2165152"/>
            <a:ext cx="4525963" cy="3394472"/>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rot="5400000">
            <a:off x="4403725" y="2165152"/>
            <a:ext cx="4525963" cy="3394472"/>
          </a:xfrm>
        </p:spPr>
      </p:pic>
    </p:spTree>
    <p:extLst>
      <p:ext uri="{BB962C8B-B14F-4D97-AF65-F5344CB8AC3E}">
        <p14:creationId xmlns:p14="http://schemas.microsoft.com/office/powerpoint/2010/main" val="2414310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solidFill>
                  <a:schemeClr val="bg1"/>
                </a:solidFill>
              </a:rPr>
              <a:t>They offered them to the school headmistress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3838855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solidFill>
                  <a:schemeClr val="bg1"/>
                </a:solidFill>
              </a:rPr>
              <a:t>and to other teachers singing Christmas carols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00364" y="1600200"/>
            <a:ext cx="7543271" cy="4525963"/>
          </a:xfrm>
        </p:spPr>
      </p:pic>
    </p:spTree>
    <p:extLst>
      <p:ext uri="{BB962C8B-B14F-4D97-AF65-F5344CB8AC3E}">
        <p14:creationId xmlns:p14="http://schemas.microsoft.com/office/powerpoint/2010/main" val="13764200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 in the staff room</a:t>
            </a:r>
            <a:endParaRPr lang="el-GR" sz="3600" dirty="0">
              <a:solidFill>
                <a:schemeClr val="bg1"/>
              </a:solidFill>
            </a:endParaRPr>
          </a:p>
        </p:txBody>
      </p:sp>
      <p:pic>
        <p:nvPicPr>
          <p:cNvPr id="6" name="Θέση περιεχομένου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1391693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764704"/>
            <a:ext cx="8363272" cy="3586410"/>
          </a:xfrm>
        </p:spPr>
        <p:txBody>
          <a:bodyPr>
            <a:normAutofit fontScale="90000"/>
          </a:bodyPr>
          <a:lstStyle/>
          <a:p>
            <a:r>
              <a:rPr lang="en-US" sz="3600" dirty="0">
                <a:solidFill>
                  <a:schemeClr val="bg1"/>
                </a:solidFill>
              </a:rPr>
              <a:t>PRODUCTS FOR THE MEETING IN BAGHERIA</a:t>
            </a:r>
            <a:br>
              <a:rPr lang="en-US" sz="3600" dirty="0">
                <a:solidFill>
                  <a:schemeClr val="bg1"/>
                </a:solidFill>
              </a:rPr>
            </a:br>
            <a:r>
              <a:rPr lang="en-US" sz="3600" dirty="0">
                <a:solidFill>
                  <a:schemeClr val="bg1"/>
                </a:solidFill>
              </a:rPr>
              <a:t/>
            </a:r>
            <a:br>
              <a:rPr lang="en-US" sz="3600" dirty="0">
                <a:solidFill>
                  <a:schemeClr val="bg1"/>
                </a:solidFill>
              </a:rPr>
            </a:br>
            <a:r>
              <a:rPr lang="en-US" sz="3600" dirty="0">
                <a:solidFill>
                  <a:schemeClr val="bg1"/>
                </a:solidFill>
              </a:rPr>
              <a:t>We thought of preparing two kinds of sweets for presenting as products of our company : traditional sweets with almonds (</a:t>
            </a:r>
            <a:r>
              <a:rPr lang="en-US" sz="3600" dirty="0" err="1">
                <a:solidFill>
                  <a:schemeClr val="bg1"/>
                </a:solidFill>
              </a:rPr>
              <a:t>amigdalota</a:t>
            </a:r>
            <a:r>
              <a:rPr lang="en-US" sz="3600" dirty="0">
                <a:solidFill>
                  <a:schemeClr val="bg1"/>
                </a:solidFill>
              </a:rPr>
              <a:t>) and a very simple sweet with sugar and almonds</a:t>
            </a:r>
            <a:endParaRPr lang="el-GR" sz="3600" dirty="0">
              <a:solidFill>
                <a:schemeClr val="bg1"/>
              </a:solidFill>
            </a:endParaRPr>
          </a:p>
        </p:txBody>
      </p:sp>
    </p:spTree>
    <p:extLst>
      <p:ext uri="{BB962C8B-B14F-4D97-AF65-F5344CB8AC3E}">
        <p14:creationId xmlns:p14="http://schemas.microsoft.com/office/powerpoint/2010/main" val="33338380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US" dirty="0">
                <a:solidFill>
                  <a:schemeClr val="bg1"/>
                </a:solidFill>
              </a:rPr>
              <a:t>Amigdalota looks like </a:t>
            </a:r>
            <a:r>
              <a:rPr lang="en-US" dirty="0" err="1">
                <a:solidFill>
                  <a:schemeClr val="bg1"/>
                </a:solidFill>
              </a:rPr>
              <a:t>kourabiedes</a:t>
            </a:r>
            <a:r>
              <a:rPr lang="en-US" dirty="0">
                <a:solidFill>
                  <a:schemeClr val="bg1"/>
                </a:solidFill>
              </a:rPr>
              <a:t> but they have different taste</a:t>
            </a:r>
            <a:endParaRPr lang="el-GR" dirty="0"/>
          </a:p>
        </p:txBody>
      </p:sp>
      <p:pic>
        <p:nvPicPr>
          <p:cNvPr id="7" name="Θέση περιεχομένου 6"/>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348706"/>
            <a:ext cx="4038600" cy="3028950"/>
          </a:xfrm>
        </p:spPr>
      </p:pic>
      <p:pic>
        <p:nvPicPr>
          <p:cNvPr id="8" name="Θέση περιεχομένου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348706"/>
            <a:ext cx="4038600" cy="3028950"/>
          </a:xfrm>
        </p:spPr>
      </p:pic>
    </p:spTree>
    <p:extLst>
      <p:ext uri="{BB962C8B-B14F-4D97-AF65-F5344CB8AC3E}">
        <p14:creationId xmlns:p14="http://schemas.microsoft.com/office/powerpoint/2010/main" val="2509179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solidFill>
                  <a:schemeClr val="bg1"/>
                </a:solidFill>
              </a:rPr>
              <a:t>These sweets are usually made in many Greek islands</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4291522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1" name="Τίτλος 10"/>
          <p:cNvSpPr>
            <a:spLocks noGrp="1"/>
          </p:cNvSpPr>
          <p:nvPr>
            <p:ph type="title"/>
          </p:nvPr>
        </p:nvSpPr>
        <p:spPr/>
        <p:txBody>
          <a:bodyPr>
            <a:noAutofit/>
          </a:bodyPr>
          <a:lstStyle/>
          <a:p>
            <a:r>
              <a:rPr lang="en-US" sz="3600" dirty="0">
                <a:solidFill>
                  <a:schemeClr val="bg1"/>
                </a:solidFill>
              </a:rPr>
              <a:t>Students prepared them at the school kitchen …</a:t>
            </a:r>
            <a:endParaRPr lang="el-GR" sz="3600" dirty="0">
              <a:solidFill>
                <a:schemeClr val="bg1"/>
              </a:solidFill>
            </a:endParaRPr>
          </a:p>
        </p:txBody>
      </p:sp>
      <p:pic>
        <p:nvPicPr>
          <p:cNvPr id="9" name="Θέση περιεχομένου 8"/>
          <p:cNvPicPr>
            <a:picLocks noGrp="1" noChangeAspect="1"/>
          </p:cNvPicPr>
          <p:nvPr>
            <p:ph sz="half" idx="4294967295"/>
          </p:nvPr>
        </p:nvPicPr>
        <p:blipFill>
          <a:blip r:embed="rId2" cstate="screen">
            <a:extLst>
              <a:ext uri="{28A0092B-C50C-407E-A947-70E740481C1C}">
                <a14:useLocalDpi xmlns:a14="http://schemas.microsoft.com/office/drawing/2010/main"/>
              </a:ext>
            </a:extLst>
          </a:blip>
          <a:stretch>
            <a:fillRect/>
          </a:stretch>
        </p:blipFill>
        <p:spPr>
          <a:xfrm>
            <a:off x="0" y="2819400"/>
            <a:ext cx="4325938" cy="3244850"/>
          </a:xfrm>
        </p:spPr>
      </p:pic>
      <p:pic>
        <p:nvPicPr>
          <p:cNvPr id="10" name="Θέση περιεχομένου 9"/>
          <p:cNvPicPr>
            <a:picLocks noGrp="1" noChangeAspect="1"/>
          </p:cNvPicPr>
          <p:nvPr>
            <p:ph sz="quarter" idx="4294967295"/>
          </p:nvPr>
        </p:nvPicPr>
        <p:blipFill>
          <a:blip r:embed="rId3" cstate="screen">
            <a:extLst>
              <a:ext uri="{28A0092B-C50C-407E-A947-70E740481C1C}">
                <a14:useLocalDpi xmlns:a14="http://schemas.microsoft.com/office/drawing/2010/main"/>
              </a:ext>
            </a:extLst>
          </a:blip>
          <a:stretch>
            <a:fillRect/>
          </a:stretch>
        </p:blipFill>
        <p:spPr>
          <a:xfrm>
            <a:off x="4816475" y="2852738"/>
            <a:ext cx="4327525" cy="3244850"/>
          </a:xfrm>
        </p:spPr>
      </p:pic>
    </p:spTree>
    <p:extLst>
      <p:ext uri="{BB962C8B-B14F-4D97-AF65-F5344CB8AC3E}">
        <p14:creationId xmlns:p14="http://schemas.microsoft.com/office/powerpoint/2010/main" val="3265340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1144879"/>
            <a:ext cx="8642537" cy="4861427"/>
          </a:xfrm>
        </p:spPr>
      </p:pic>
    </p:spTree>
    <p:extLst>
      <p:ext uri="{BB962C8B-B14F-4D97-AF65-F5344CB8AC3E}">
        <p14:creationId xmlns:p14="http://schemas.microsoft.com/office/powerpoint/2010/main" val="6786956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5725" y="1052736"/>
            <a:ext cx="8806346" cy="4953570"/>
          </a:xfrm>
        </p:spPr>
      </p:pic>
    </p:spTree>
    <p:extLst>
      <p:ext uri="{BB962C8B-B14F-4D97-AF65-F5344CB8AC3E}">
        <p14:creationId xmlns:p14="http://schemas.microsoft.com/office/powerpoint/2010/main" val="1385092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600" dirty="0">
                <a:solidFill>
                  <a:schemeClr val="bg1"/>
                </a:solidFill>
              </a:rPr>
              <a:t>Moreover, they prepared another sweet, easily made with almonds and sugar </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126227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sz="3200" dirty="0">
                <a:solidFill>
                  <a:schemeClr val="bg1"/>
                </a:solidFill>
              </a:rPr>
              <a:t>A team of teachers taking part in Erasmus project learned about designing a logo for a company …</a:t>
            </a:r>
            <a:br>
              <a:rPr lang="en-US" sz="3200" dirty="0">
                <a:solidFill>
                  <a:schemeClr val="bg1"/>
                </a:solidFill>
              </a:rPr>
            </a:br>
            <a:r>
              <a:rPr lang="en-US" sz="3200" dirty="0">
                <a:solidFill>
                  <a:schemeClr val="bg1"/>
                </a:solidFill>
              </a:rPr>
              <a:t> </a:t>
            </a:r>
            <a:endParaRPr lang="el-GR" sz="3200" dirty="0"/>
          </a:p>
        </p:txBody>
      </p:sp>
      <p:pic>
        <p:nvPicPr>
          <p:cNvPr id="4" name="Θέση περιεχομένου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5710231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548922" y="1600200"/>
            <a:ext cx="8046156" cy="4525963"/>
          </a:xfrm>
        </p:spPr>
      </p:pic>
    </p:spTree>
    <p:extLst>
      <p:ext uri="{BB962C8B-B14F-4D97-AF65-F5344CB8AC3E}">
        <p14:creationId xmlns:p14="http://schemas.microsoft.com/office/powerpoint/2010/main" val="38556643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571662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They packed both of them</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14164850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5724" y="1085127"/>
            <a:ext cx="8748764" cy="4921179"/>
          </a:xfrm>
        </p:spPr>
      </p:pic>
    </p:spTree>
    <p:extLst>
      <p:ext uri="{BB962C8B-B14F-4D97-AF65-F5344CB8AC3E}">
        <p14:creationId xmlns:p14="http://schemas.microsoft.com/office/powerpoint/2010/main" val="1393537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and add the school mini company logo</a:t>
            </a:r>
            <a:endParaRPr lang="el-GR" sz="3600" dirty="0">
              <a:solidFill>
                <a:schemeClr val="bg1"/>
              </a:solidFill>
            </a:endParaRPr>
          </a:p>
        </p:txBody>
      </p:sp>
      <p:pic>
        <p:nvPicPr>
          <p:cNvPr id="5" name="Θέση περιεχομένου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2651601"/>
            <a:ext cx="4038600" cy="2423160"/>
          </a:xfrm>
        </p:spPr>
      </p:pic>
      <p:pic>
        <p:nvPicPr>
          <p:cNvPr id="6" name="Θέση περιεχομένου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727325"/>
            <a:ext cx="4038600" cy="2271712"/>
          </a:xfrm>
        </p:spPr>
      </p:pic>
    </p:spTree>
    <p:extLst>
      <p:ext uri="{BB962C8B-B14F-4D97-AF65-F5344CB8AC3E}">
        <p14:creationId xmlns:p14="http://schemas.microsoft.com/office/powerpoint/2010/main" val="3107811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1" name="Θέση περιεχομένου 10"/>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1177190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600" dirty="0">
                <a:solidFill>
                  <a:schemeClr val="bg1"/>
                </a:solidFill>
              </a:rPr>
              <a:t>Products are ready</a:t>
            </a:r>
            <a:endParaRPr lang="el-GR" sz="36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415928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200" dirty="0">
                <a:solidFill>
                  <a:schemeClr val="bg1"/>
                </a:solidFill>
              </a:rPr>
              <a:t>… and then we tried to put what we have learned into practice!</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2000" y="1720056"/>
            <a:ext cx="7620000" cy="4286250"/>
          </a:xfrm>
        </p:spPr>
      </p:pic>
    </p:spTree>
    <p:extLst>
      <p:ext uri="{BB962C8B-B14F-4D97-AF65-F5344CB8AC3E}">
        <p14:creationId xmlns:p14="http://schemas.microsoft.com/office/powerpoint/2010/main" val="2957345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91264" cy="1325562"/>
          </a:xfrm>
        </p:spPr>
        <p:txBody>
          <a:bodyPr>
            <a:normAutofit fontScale="90000"/>
          </a:bodyPr>
          <a:lstStyle/>
          <a:p>
            <a:r>
              <a:rPr lang="en-US" sz="3200" dirty="0">
                <a:solidFill>
                  <a:schemeClr val="bg1"/>
                </a:solidFill>
              </a:rPr>
              <a:t>Teachers that have created and successfully run  companies at their schools showed us how to make several products</a:t>
            </a:r>
            <a:endParaRPr lang="el-GR" sz="3200" dirty="0">
              <a:solidFill>
                <a:schemeClr val="bg1"/>
              </a:solidFill>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554691" y="1600200"/>
            <a:ext cx="6034617" cy="4525963"/>
          </a:xfrm>
        </p:spPr>
      </p:pic>
    </p:spTree>
    <p:extLst>
      <p:ext uri="{BB962C8B-B14F-4D97-AF65-F5344CB8AC3E}">
        <p14:creationId xmlns:p14="http://schemas.microsoft.com/office/powerpoint/2010/main" val="270163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822</Words>
  <Application>Microsoft Office PowerPoint</Application>
  <PresentationFormat>On-screen Show (4:3)</PresentationFormat>
  <Paragraphs>104</Paragraphs>
  <Slides>76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76</vt:i4>
      </vt:variant>
    </vt:vector>
  </HeadingPairs>
  <TitlesOfParts>
    <vt:vector size="79" baseType="lpstr">
      <vt:lpstr>Arial</vt:lpstr>
      <vt:lpstr>Calibri</vt:lpstr>
      <vt:lpstr>Θέμα του Office</vt:lpstr>
      <vt:lpstr>PowerPoint Presentation</vt:lpstr>
      <vt:lpstr>This seminar organized by the environmental section of educational public office</vt:lpstr>
      <vt:lpstr>The lessons and activities took place in the building located in the Technological Park of Lavrio</vt:lpstr>
      <vt:lpstr> Only teachers took part to this course.</vt:lpstr>
      <vt:lpstr>We attended lessons about healthy way of living, healthy food made from natural ingredients and how we could put all these subjects across to our students.</vt:lpstr>
      <vt:lpstr>The scheduled lessons and activities lasted two days</vt:lpstr>
      <vt:lpstr>A team of teachers taking part in Erasmus project learned about designing a logo for a company …  </vt:lpstr>
      <vt:lpstr>… and then we tried to put what we have learned into practice!</vt:lpstr>
      <vt:lpstr>Teachers that have created and successfully run  companies at their schools showed us how to make several products</vt:lpstr>
      <vt:lpstr>We learned for example how to package olive oil in bottles …</vt:lpstr>
      <vt:lpstr>…putting into oil herbs and many kinds of spices that give it a special taste!</vt:lpstr>
      <vt:lpstr>How to make soap using natural ingredients…</vt:lpstr>
      <vt:lpstr>and pour the mixture into molds in order to give them a shape</vt:lpstr>
      <vt:lpstr>How to make traditional and healthy sweets like pasteli.</vt:lpstr>
      <vt:lpstr>Here are some products we made there!</vt:lpstr>
      <vt:lpstr>This training course gave us a lot of ideas. We have already put some of them into practice for our school mini company</vt:lpstr>
      <vt:lpstr>We also had the chance to exchange experiences and ideas with teachers from other schools.</vt:lpstr>
      <vt:lpstr>PowerPoint Presentation</vt:lpstr>
      <vt:lpstr>The technology teacher of 1st High School of Cholargos gave a presentation at school.</vt:lpstr>
      <vt:lpstr>He tried to explain to the students the meaning of entrepreneurship, the advantages and disadvantages of having your own business. </vt:lpstr>
      <vt:lpstr>Students participating in Erasmus project learned about basic principles of entrepreneurship…</vt:lpstr>
      <vt:lpstr>and answered an evaluation questionnaire at the end of presentation</vt:lpstr>
      <vt:lpstr>PowerPoint Presentation</vt:lpstr>
      <vt:lpstr>Students also took part in a meeting with an entrepreneur</vt:lpstr>
      <vt:lpstr>He is a partner in a small company on olive oil packaging</vt:lpstr>
      <vt:lpstr>He told students many interesting things about this company …</vt:lpstr>
      <vt:lpstr>… how they choose the best olive oil from all over Greece, the machines and equipment needed for their company …</vt:lpstr>
      <vt:lpstr>… about advertising and selling their products. He explained to the students that they had a lot of work to do in order to respond to the market needs.</vt:lpstr>
      <vt:lpstr>He also added how to deal with their customers and  how to calculate their expenses in order to have profit.</vt:lpstr>
      <vt:lpstr>It was really a very useful meeting for students</vt:lpstr>
      <vt:lpstr>EVALUATION QUESTIONNAIRE</vt:lpstr>
      <vt:lpstr>A competition for the logo of the project</vt:lpstr>
      <vt:lpstr>The computer teacher explained to students what were the main characteristic of a logo and what someone should know to design a good logo</vt:lpstr>
      <vt:lpstr>Students worked on groups …</vt:lpstr>
      <vt:lpstr>They tried to design a logo </vt:lpstr>
      <vt:lpstr>They also made some logos in the computer. </vt:lpstr>
      <vt:lpstr>Many logos finally have been collected …</vt:lpstr>
      <vt:lpstr> The Erasmus team decided which ones were the best ones</vt:lpstr>
      <vt:lpstr>We put some of them on face book. Students voted through face book  which of them they preferred … </vt:lpstr>
      <vt:lpstr>At the end we have chosen this one as the logo for our school mini company. </vt:lpstr>
      <vt:lpstr>The main theme of this logo is the owl connected with the ancient Greek goddess of wisdom Athena or her incarnation in Roman mythology Minerva. So this bird has been used as a symbol of knowledge, wisdom and education.</vt:lpstr>
      <vt:lpstr>Activities at school</vt:lpstr>
      <vt:lpstr>Planting a garden in a part of school yard</vt:lpstr>
      <vt:lpstr>One of the main activities of project is creating a garden</vt:lpstr>
      <vt:lpstr>We started by planting our herb garden</vt:lpstr>
      <vt:lpstr>Students enjoyed learning about several kinds of herbs </vt:lpstr>
      <vt:lpstr>They started ploughing the field</vt:lpstr>
      <vt:lpstr>and mucked their garden</vt:lpstr>
      <vt:lpstr>Then they planted rosemary, mint, spearmint, thyme, oregano</vt:lpstr>
      <vt:lpstr>When they finished, they had to clean the access area</vt:lpstr>
      <vt:lpstr>Every week they have to clean the garden and take care of it</vt:lpstr>
      <vt:lpstr>Collecting almonds and using them in traditional sweets</vt:lpstr>
      <vt:lpstr>Students picked almonds from an almond tree near our school</vt:lpstr>
      <vt:lpstr>PowerPoint Presentation</vt:lpstr>
      <vt:lpstr>They collected almonds in a basket</vt:lpstr>
      <vt:lpstr>They pealed them</vt:lpstr>
      <vt:lpstr>They roasted in order to use in a traditional Greek sweet called kourabiedes (snow balls)</vt:lpstr>
      <vt:lpstr> A couple of days before Christmas holidays a team of students conducted by the physics teacher prepared these sweets in the school kitchen.</vt:lpstr>
      <vt:lpstr>They baked them and then they put on them some icing sugar</vt:lpstr>
      <vt:lpstr>They offered them to the school headmistress …</vt:lpstr>
      <vt:lpstr>and to other teachers singing Christmas carols …</vt:lpstr>
      <vt:lpstr>… in the staff room</vt:lpstr>
      <vt:lpstr>PRODUCTS FOR THE MEETING IN BAGHERIA  We thought of preparing two kinds of sweets for presenting as products of our company : traditional sweets with almonds (amigdalota) and a very simple sweet with sugar and almonds</vt:lpstr>
      <vt:lpstr>Amigdalota looks like kourabiedes but they have different taste</vt:lpstr>
      <vt:lpstr>These sweets are usually made in many Greek islands</vt:lpstr>
      <vt:lpstr>Students prepared them at the school kitchen …</vt:lpstr>
      <vt:lpstr>PowerPoint Presentation</vt:lpstr>
      <vt:lpstr>PowerPoint Presentation</vt:lpstr>
      <vt:lpstr>Moreover, they prepared another sweet, easily made with almonds and sugar </vt:lpstr>
      <vt:lpstr>PowerPoint Presentation</vt:lpstr>
      <vt:lpstr>PowerPoint Presentation</vt:lpstr>
      <vt:lpstr>They packed both of them</vt:lpstr>
      <vt:lpstr>PowerPoint Presentation</vt:lpstr>
      <vt:lpstr>and add the school mini company logo</vt:lpstr>
      <vt:lpstr>PowerPoint Presentation</vt:lpstr>
      <vt:lpstr>Products are ready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ΝΙΚΟΣ</dc:creator>
  <cp:lastModifiedBy>dunja</cp:lastModifiedBy>
  <cp:revision>210</cp:revision>
  <dcterms:created xsi:type="dcterms:W3CDTF">2017-01-13T15:30:42Z</dcterms:created>
  <dcterms:modified xsi:type="dcterms:W3CDTF">2017-05-24T19:50:26Z</dcterms:modified>
</cp:coreProperties>
</file>