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 id="2147483701" r:id="rId5"/>
  </p:sldMasterIdLst>
  <p:notesMasterIdLst>
    <p:notesMasterId r:id="rId42"/>
  </p:notesMasterIdLst>
  <p:sldIdLst>
    <p:sldId id="319" r:id="rId6"/>
    <p:sldId id="332" r:id="rId7"/>
    <p:sldId id="333" r:id="rId8"/>
    <p:sldId id="334" r:id="rId9"/>
    <p:sldId id="335" r:id="rId10"/>
    <p:sldId id="338" r:id="rId11"/>
    <p:sldId id="340" r:id="rId12"/>
    <p:sldId id="342" r:id="rId13"/>
    <p:sldId id="344" r:id="rId14"/>
    <p:sldId id="345" r:id="rId15"/>
    <p:sldId id="346" r:id="rId16"/>
    <p:sldId id="347" r:id="rId17"/>
    <p:sldId id="314" r:id="rId18"/>
    <p:sldId id="315" r:id="rId19"/>
    <p:sldId id="316" r:id="rId20"/>
    <p:sldId id="317" r:id="rId21"/>
    <p:sldId id="353" r:id="rId22"/>
    <p:sldId id="308" r:id="rId23"/>
    <p:sldId id="309" r:id="rId24"/>
    <p:sldId id="310" r:id="rId25"/>
    <p:sldId id="311" r:id="rId26"/>
    <p:sldId id="313" r:id="rId27"/>
    <p:sldId id="312" r:id="rId28"/>
    <p:sldId id="348" r:id="rId29"/>
    <p:sldId id="349" r:id="rId30"/>
    <p:sldId id="350" r:id="rId31"/>
    <p:sldId id="351" r:id="rId32"/>
    <p:sldId id="352" r:id="rId33"/>
    <p:sldId id="354" r:id="rId34"/>
    <p:sldId id="355" r:id="rId35"/>
    <p:sldId id="356" r:id="rId36"/>
    <p:sldId id="357" r:id="rId37"/>
    <p:sldId id="358" r:id="rId38"/>
    <p:sldId id="360" r:id="rId39"/>
    <p:sldId id="264" r:id="rId40"/>
    <p:sldId id="359"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3554" autoAdjust="0"/>
  </p:normalViewPr>
  <p:slideViewPr>
    <p:cSldViewPr>
      <p:cViewPr varScale="1">
        <p:scale>
          <a:sx n="68" d="100"/>
          <a:sy n="68" d="100"/>
        </p:scale>
        <p:origin x="12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50071-F967-4D3B-8C61-C887A753008D}" type="datetimeFigureOut">
              <a:rPr lang="el-GR" smtClean="0"/>
              <a:t>26/6/2018</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61CF6-7856-4F07-B060-D4C1AA8F0F56}" type="slidenum">
              <a:rPr lang="el-GR" smtClean="0"/>
              <a:t>‹#›</a:t>
            </a:fld>
            <a:endParaRPr lang="el-GR"/>
          </a:p>
        </p:txBody>
      </p:sp>
    </p:spTree>
    <p:extLst>
      <p:ext uri="{BB962C8B-B14F-4D97-AF65-F5344CB8AC3E}">
        <p14:creationId xmlns:p14="http://schemas.microsoft.com/office/powerpoint/2010/main" val="2369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A61CF6-7856-4F07-B060-D4C1AA8F0F56}" type="slidenum">
              <a:rPr lang="el-GR" smtClean="0"/>
              <a:t>21</a:t>
            </a:fld>
            <a:endParaRPr lang="el-GR"/>
          </a:p>
        </p:txBody>
      </p:sp>
    </p:spTree>
    <p:extLst>
      <p:ext uri="{BB962C8B-B14F-4D97-AF65-F5344CB8AC3E}">
        <p14:creationId xmlns:p14="http://schemas.microsoft.com/office/powerpoint/2010/main" val="37367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66678-C8B9-4DCB-9C7D-DA86DD2662D7}"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67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634355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88712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58896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6515BFF-D659-4D63-918F-199E10CA0792}" type="datetimeFigureOut">
              <a:rPr lang="el-GR" smtClean="0"/>
              <a:t>26/6/2018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123206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6515BFF-D659-4D63-918F-199E10CA0792}" type="datetimeFigureOut">
              <a:rPr lang="el-GR" smtClean="0"/>
              <a:t>26/6/2018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048849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6515BFF-D659-4D63-918F-199E10CA0792}" type="datetimeFigureOut">
              <a:rPr lang="el-GR" smtClean="0"/>
              <a:t>26/6/2018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353065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6515BFF-D659-4D63-918F-199E10CA0792}" type="datetimeFigureOut">
              <a:rPr lang="el-GR" smtClean="0"/>
              <a:t>26/6/2018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391929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6515BFF-D659-4D63-918F-199E10CA0792}" type="datetimeFigureOut">
              <a:rPr lang="el-GR" smtClean="0"/>
              <a:t>26/6/2018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75114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6515BFF-D659-4D63-918F-199E10CA0792}" type="datetimeFigureOut">
              <a:rPr lang="el-GR" smtClean="0"/>
              <a:t>26/6/2018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848507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77761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5257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2392921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2203245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3916007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F95FB-00BB-42E7-91D8-CCE7CA3C6098}"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1281096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F95FB-00BB-42E7-91D8-CCE7CA3C6098}" type="datetimeFigureOut">
              <a:rPr lang="el-GR" smtClean="0"/>
              <a:t>26/6/2018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2351432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F95FB-00BB-42E7-91D8-CCE7CA3C6098}" type="datetimeFigureOut">
              <a:rPr lang="el-GR" smtClean="0"/>
              <a:t>26/6/2018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2143798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F95FB-00BB-42E7-91D8-CCE7CA3C6098}" type="datetimeFigureOut">
              <a:rPr lang="el-GR" smtClean="0"/>
              <a:t>26/6/2018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36667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07F95FB-00BB-42E7-91D8-CCE7CA3C6098}"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982882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07F95FB-00BB-42E7-91D8-CCE7CA3C6098}"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3656398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4276984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4833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3624270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213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1141063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4260227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F95FB-00BB-42E7-91D8-CCE7CA3C6098}"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3B44D8-EA15-43C0-8E02-84EB93BFDF50}" type="slidenum">
              <a:rPr lang="el-GR" smtClean="0"/>
              <a:t>‹#›</a:t>
            </a:fld>
            <a:endParaRPr lang="el-GR"/>
          </a:p>
        </p:txBody>
      </p:sp>
    </p:spTree>
    <p:extLst>
      <p:ext uri="{BB962C8B-B14F-4D97-AF65-F5344CB8AC3E}">
        <p14:creationId xmlns:p14="http://schemas.microsoft.com/office/powerpoint/2010/main" val="1566071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406EC97C-C228-43A0-9C4C-71F27E74A557}" type="datetimeFigureOut">
              <a:rPr lang="el-GR" smtClean="0"/>
              <a:t>26/6/2018</a:t>
            </a:fld>
            <a:endParaRPr lang="el-GR"/>
          </a:p>
        </p:txBody>
      </p:sp>
      <p:sp>
        <p:nvSpPr>
          <p:cNvPr id="17" name="Footer Placeholder 16"/>
          <p:cNvSpPr>
            <a:spLocks noGrp="1"/>
          </p:cNvSpPr>
          <p:nvPr>
            <p:ph type="ftr" sz="quarter" idx="11"/>
          </p:nvPr>
        </p:nvSpPr>
        <p:spPr>
          <a:xfrm>
            <a:off x="5410200" y="4205288"/>
            <a:ext cx="1295400" cy="457200"/>
          </a:xfrm>
        </p:spPr>
        <p:txBody>
          <a:bodyPr/>
          <a:lstStyle/>
          <a:p>
            <a:endParaRPr lang="el-G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7D495FA-2F02-4672-813F-0D43DA80E4E3}" type="slidenum">
              <a:rPr lang="el-GR" smtClean="0"/>
              <a:t>‹#›</a:t>
            </a:fld>
            <a:endParaRPr lang="el-GR"/>
          </a:p>
        </p:txBody>
      </p:sp>
    </p:spTree>
    <p:extLst>
      <p:ext uri="{BB962C8B-B14F-4D97-AF65-F5344CB8AC3E}">
        <p14:creationId xmlns:p14="http://schemas.microsoft.com/office/powerpoint/2010/main" val="377702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EC97C-C228-43A0-9C4C-71F27E74A557}"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3737797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06EC97C-C228-43A0-9C4C-71F27E74A557}"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1931109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6EC97C-C228-43A0-9C4C-71F27E74A557}"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872185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406EC97C-C228-43A0-9C4C-71F27E74A557}" type="datetimeFigureOut">
              <a:rPr lang="el-GR" smtClean="0"/>
              <a:t>26/6/2018</a:t>
            </a:fld>
            <a:endParaRPr lang="el-GR"/>
          </a:p>
        </p:txBody>
      </p:sp>
      <p:sp>
        <p:nvSpPr>
          <p:cNvPr id="27" name="Slide Number Placeholder 26"/>
          <p:cNvSpPr>
            <a:spLocks noGrp="1"/>
          </p:cNvSpPr>
          <p:nvPr>
            <p:ph type="sldNum" sz="quarter" idx="11"/>
          </p:nvPr>
        </p:nvSpPr>
        <p:spPr/>
        <p:txBody>
          <a:bodyPr rtlCol="0"/>
          <a:lstStyle/>
          <a:p>
            <a:fld id="{47D495FA-2F02-4672-813F-0D43DA80E4E3}" type="slidenum">
              <a:rPr lang="el-GR" smtClean="0"/>
              <a:t>‹#›</a:t>
            </a:fld>
            <a:endParaRPr lang="el-GR"/>
          </a:p>
        </p:txBody>
      </p:sp>
      <p:sp>
        <p:nvSpPr>
          <p:cNvPr id="28" name="Footer Placeholder 27"/>
          <p:cNvSpPr>
            <a:spLocks noGrp="1"/>
          </p:cNvSpPr>
          <p:nvPr>
            <p:ph type="ftr" sz="quarter" idx="12"/>
          </p:nvPr>
        </p:nvSpPr>
        <p:spPr/>
        <p:txBody>
          <a:bodyPr rtlCol="0"/>
          <a:lstStyle/>
          <a:p>
            <a:endParaRPr lang="el-GR"/>
          </a:p>
        </p:txBody>
      </p:sp>
    </p:spTree>
    <p:extLst>
      <p:ext uri="{BB962C8B-B14F-4D97-AF65-F5344CB8AC3E}">
        <p14:creationId xmlns:p14="http://schemas.microsoft.com/office/powerpoint/2010/main" val="3153717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06EC97C-C228-43A0-9C4C-71F27E74A557}" type="datetimeFigureOut">
              <a:rPr lang="el-GR" smtClean="0"/>
              <a:t>26/6/2018</a:t>
            </a:fld>
            <a:endParaRPr lang="el-GR"/>
          </a:p>
        </p:txBody>
      </p:sp>
      <p:sp>
        <p:nvSpPr>
          <p:cNvPr id="4" name="Footer Placeholder 3"/>
          <p:cNvSpPr>
            <a:spLocks noGrp="1"/>
          </p:cNvSpPr>
          <p:nvPr>
            <p:ph type="ftr" sz="quarter" idx="11"/>
          </p:nvPr>
        </p:nvSpPr>
        <p:spPr>
          <a:xfrm>
            <a:off x="5257800" y="612648"/>
            <a:ext cx="1325880" cy="457200"/>
          </a:xfrm>
        </p:spPr>
        <p:txBody>
          <a:bodyPr/>
          <a:lstStyle/>
          <a:p>
            <a:endParaRPr lang="el-GR"/>
          </a:p>
        </p:txBody>
      </p:sp>
      <p:sp>
        <p:nvSpPr>
          <p:cNvPr id="5" name="Slide Number Placeholder 4"/>
          <p:cNvSpPr>
            <a:spLocks noGrp="1"/>
          </p:cNvSpPr>
          <p:nvPr>
            <p:ph type="sldNum" sz="quarter" idx="12"/>
          </p:nvPr>
        </p:nvSpPr>
        <p:spPr>
          <a:xfrm>
            <a:off x="8174736" y="2272"/>
            <a:ext cx="762000" cy="365760"/>
          </a:xfrm>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1308040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EC97C-C228-43A0-9C4C-71F27E74A557}" type="datetimeFigureOut">
              <a:rPr lang="el-GR" smtClean="0"/>
              <a:t>26/6/2018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3291803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6EC97C-C228-43A0-9C4C-71F27E74A557}"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51992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06EC97C-C228-43A0-9C4C-71F27E74A557}"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1631067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EC97C-C228-43A0-9C4C-71F27E74A557}"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2902453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EC97C-C228-43A0-9C4C-71F27E74A557}"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D495FA-2F02-4672-813F-0D43DA80E4E3}" type="slidenum">
              <a:rPr lang="el-GR" smtClean="0"/>
              <a:t>‹#›</a:t>
            </a:fld>
            <a:endParaRPr lang="el-GR"/>
          </a:p>
        </p:txBody>
      </p:sp>
    </p:spTree>
    <p:extLst>
      <p:ext uri="{BB962C8B-B14F-4D97-AF65-F5344CB8AC3E}">
        <p14:creationId xmlns:p14="http://schemas.microsoft.com/office/powerpoint/2010/main" val="31867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A283C12-EB65-46D0-A2BD-8932766EF67A}"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2917644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A283C12-EB65-46D0-A2BD-8932766EF67A}"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3635535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83C12-EB65-46D0-A2BD-8932766EF67A}"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566962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A283C12-EB65-46D0-A2BD-8932766EF67A}"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4241215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A283C12-EB65-46D0-A2BD-8932766EF67A}" type="datetimeFigureOut">
              <a:rPr lang="el-GR" smtClean="0"/>
              <a:t>26/6/2018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4236279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A283C12-EB65-46D0-A2BD-8932766EF67A}" type="datetimeFigureOut">
              <a:rPr lang="el-GR" smtClean="0"/>
              <a:t>26/6/2018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580537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83C12-EB65-46D0-A2BD-8932766EF67A}" type="datetimeFigureOut">
              <a:rPr lang="el-GR" smtClean="0"/>
              <a:t>26/6/2018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20965195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283C12-EB65-46D0-A2BD-8932766EF67A}"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3233900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283C12-EB65-46D0-A2BD-8932766EF67A}" type="datetimeFigureOut">
              <a:rPr lang="el-GR" smtClean="0"/>
              <a:t>26/6/2018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2899594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A283C12-EB65-46D0-A2BD-8932766EF67A}"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405980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A283C12-EB65-46D0-A2BD-8932766EF67A}" type="datetimeFigureOut">
              <a:rPr lang="el-GR" smtClean="0"/>
              <a:t>26/6/2018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2D5EE4-B537-4897-800E-0105AC5E299E}" type="slidenum">
              <a:rPr lang="el-GR" smtClean="0"/>
              <a:t>‹#›</a:t>
            </a:fld>
            <a:endParaRPr lang="el-GR"/>
          </a:p>
        </p:txBody>
      </p:sp>
    </p:spTree>
    <p:extLst>
      <p:ext uri="{BB962C8B-B14F-4D97-AF65-F5344CB8AC3E}">
        <p14:creationId xmlns:p14="http://schemas.microsoft.com/office/powerpoint/2010/main" val="395349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15BFF-D659-4D63-918F-199E10CA0792}" type="datetimeFigureOut">
              <a:rPr lang="el-GR" smtClean="0"/>
              <a:t>26/6/2018</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98A46-82D2-441B-B1AC-292AB575A99D}" type="slidenum">
              <a:rPr lang="el-GR" smtClean="0"/>
              <a:t>‹#›</a:t>
            </a:fld>
            <a:endParaRPr lang="el-GR"/>
          </a:p>
        </p:txBody>
      </p:sp>
    </p:spTree>
    <p:extLst>
      <p:ext uri="{BB962C8B-B14F-4D97-AF65-F5344CB8AC3E}">
        <p14:creationId xmlns:p14="http://schemas.microsoft.com/office/powerpoint/2010/main" val="77292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C07F95FB-00BB-42E7-91D8-CCE7CA3C6098}" type="datetimeFigureOut">
              <a:rPr lang="el-GR" smtClean="0"/>
              <a:t>26/6/2018</a:t>
            </a:fld>
            <a:endParaRPr lang="el-G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C63B44D8-EA15-43C0-8E02-84EB93BFDF50}" type="slidenum">
              <a:rPr lang="el-GR" smtClean="0"/>
              <a:t>‹#›</a:t>
            </a:fld>
            <a:endParaRPr lang="el-GR"/>
          </a:p>
        </p:txBody>
      </p:sp>
    </p:spTree>
    <p:extLst>
      <p:ext uri="{BB962C8B-B14F-4D97-AF65-F5344CB8AC3E}">
        <p14:creationId xmlns:p14="http://schemas.microsoft.com/office/powerpoint/2010/main" val="39029028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06EC97C-C228-43A0-9C4C-71F27E74A557}" type="datetimeFigureOut">
              <a:rPr lang="el-GR" smtClean="0"/>
              <a:t>26/6/2018</a:t>
            </a:fld>
            <a:endParaRPr lang="el-G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7D495FA-2F02-4672-813F-0D43DA80E4E3}" type="slidenum">
              <a:rPr lang="el-GR" smtClean="0"/>
              <a:t>‹#›</a:t>
            </a:fld>
            <a:endParaRPr lang="el-GR"/>
          </a:p>
        </p:txBody>
      </p:sp>
    </p:spTree>
    <p:extLst>
      <p:ext uri="{BB962C8B-B14F-4D97-AF65-F5344CB8AC3E}">
        <p14:creationId xmlns:p14="http://schemas.microsoft.com/office/powerpoint/2010/main" val="23230275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283C12-EB65-46D0-A2BD-8932766EF67A}" type="datetimeFigureOut">
              <a:rPr lang="el-GR" smtClean="0"/>
              <a:t>26/6/2018</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2D5EE4-B537-4897-800E-0105AC5E299E}" type="slidenum">
              <a:rPr lang="el-GR" smtClean="0"/>
              <a:t>‹#›</a:t>
            </a:fld>
            <a:endParaRPr lang="el-GR"/>
          </a:p>
        </p:txBody>
      </p:sp>
    </p:spTree>
    <p:extLst>
      <p:ext uri="{BB962C8B-B14F-4D97-AF65-F5344CB8AC3E}">
        <p14:creationId xmlns:p14="http://schemas.microsoft.com/office/powerpoint/2010/main" val="42360824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C33F6B-BB84-472F-82AC-8924F6CB3E9A}"/>
              </a:ext>
            </a:extLst>
          </p:cNvPr>
          <p:cNvSpPr>
            <a:spLocks noGrp="1"/>
          </p:cNvSpPr>
          <p:nvPr>
            <p:ph type="title"/>
          </p:nvPr>
        </p:nvSpPr>
        <p:spPr>
          <a:xfrm>
            <a:off x="323528" y="274638"/>
            <a:ext cx="8363272" cy="5026570"/>
          </a:xfrm>
        </p:spPr>
        <p:txBody>
          <a:bodyPr/>
          <a:lstStyle/>
          <a:p>
            <a:r>
              <a:rPr lang="en-US" dirty="0">
                <a:solidFill>
                  <a:schemeClr val="bg1"/>
                </a:solidFill>
                <a:latin typeface="Arial Black" panose="020B0A04020102020204" pitchFamily="34" charset="0"/>
              </a:rPr>
              <a:t>SOME VERY INNOVATIVE IDEAS </a:t>
            </a:r>
            <a:endParaRPr lang="el-G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370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157592" cy="5477240"/>
          </a:xfrm>
        </p:spPr>
        <p:txBody>
          <a:bodyPr/>
          <a:lstStyle/>
          <a:p>
            <a:pPr marL="109728" indent="0" algn="just">
              <a:buNone/>
            </a:pPr>
            <a:r>
              <a:rPr lang="en-US" dirty="0"/>
              <a:t>Some carpenters saw that their art was dying because of the economical crisis and changed their route into something more creative. Some of them decide to use wood in another forms like bicycles and glasses.</a:t>
            </a:r>
          </a:p>
          <a:p>
            <a:pPr marL="109728" indent="0" algn="just">
              <a:buNone/>
            </a:pPr>
            <a:r>
              <a:rPr lang="en-US" dirty="0"/>
              <a:t>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149080"/>
            <a:ext cx="3569651" cy="236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293096"/>
            <a:ext cx="3695267" cy="246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945392"/>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301608" cy="720080"/>
          </a:xfrm>
        </p:spPr>
        <p:txBody>
          <a:bodyPr/>
          <a:lstStyle/>
          <a:p>
            <a:r>
              <a:rPr lang="en-US" dirty="0"/>
              <a:t>                   </a:t>
            </a:r>
            <a:r>
              <a:rPr lang="en-US" b="1" dirty="0"/>
              <a:t>MARAGU</a:t>
            </a:r>
            <a:endParaRPr lang="el-GR" b="1" dirty="0"/>
          </a:p>
        </p:txBody>
      </p:sp>
      <p:sp>
        <p:nvSpPr>
          <p:cNvPr id="3" name="Content Placeholder 2"/>
          <p:cNvSpPr>
            <a:spLocks noGrp="1"/>
          </p:cNvSpPr>
          <p:nvPr>
            <p:ph idx="1"/>
          </p:nvPr>
        </p:nvSpPr>
        <p:spPr>
          <a:xfrm>
            <a:off x="323528" y="1844824"/>
            <a:ext cx="8229600" cy="4680520"/>
          </a:xfrm>
        </p:spPr>
        <p:txBody>
          <a:bodyPr>
            <a:normAutofit/>
          </a:bodyPr>
          <a:lstStyle/>
          <a:p>
            <a:pPr marL="109728" indent="0" algn="just">
              <a:buNone/>
            </a:pPr>
            <a:r>
              <a:rPr lang="en-US" dirty="0" err="1"/>
              <a:t>Maragu</a:t>
            </a:r>
            <a:r>
              <a:rPr lang="en-US" dirty="0"/>
              <a:t> is a </a:t>
            </a:r>
            <a:r>
              <a:rPr lang="en-US" dirty="0" err="1"/>
              <a:t>greek</a:t>
            </a:r>
            <a:r>
              <a:rPr lang="en-US" dirty="0"/>
              <a:t> company established in 2014 which produces wooden glasses. The  company’s designers are Thomas, George and Vasilis </a:t>
            </a:r>
            <a:r>
              <a:rPr lang="en-US" dirty="0" err="1"/>
              <a:t>Katakis</a:t>
            </a:r>
            <a:r>
              <a:rPr lang="en-US" dirty="0"/>
              <a:t>.</a:t>
            </a:r>
          </a:p>
          <a:p>
            <a:pPr marL="109728" indent="0" algn="just">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         </a:t>
            </a:r>
            <a:r>
              <a:rPr lang="en-US" sz="2000" dirty="0"/>
              <a:t>George </a:t>
            </a:r>
            <a:r>
              <a:rPr lang="en-US" sz="2000" dirty="0" err="1"/>
              <a:t>Katakis</a:t>
            </a:r>
            <a:r>
              <a:rPr lang="en-US" sz="2000" dirty="0"/>
              <a:t>                                      Thomas </a:t>
            </a:r>
            <a:r>
              <a:rPr lang="en-US" sz="2000" dirty="0" err="1"/>
              <a:t>Katakis</a:t>
            </a:r>
            <a:endParaRPr lang="en-US" sz="2000" dirty="0"/>
          </a:p>
          <a:p>
            <a:pPr marL="109728" indent="0">
              <a:buNone/>
            </a:pPr>
            <a:endParaRPr lang="en-US" sz="1600" dirty="0" err="1"/>
          </a:p>
        </p:txBody>
      </p:sp>
      <p:pic>
        <p:nvPicPr>
          <p:cNvPr id="20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3376258"/>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3376258"/>
            <a:ext cx="2687960" cy="268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63025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157592" cy="670742"/>
          </a:xfrm>
        </p:spPr>
        <p:txBody>
          <a:bodyPr>
            <a:normAutofit/>
          </a:bodyPr>
          <a:lstStyle/>
          <a:p>
            <a:pPr algn="ctr"/>
            <a:r>
              <a:rPr lang="en-US" sz="3600" b="1" dirty="0"/>
              <a:t>E-SHOP</a:t>
            </a:r>
            <a:endParaRPr lang="el-GR" sz="3600" b="1" dirty="0"/>
          </a:p>
        </p:txBody>
      </p:sp>
      <p:sp>
        <p:nvSpPr>
          <p:cNvPr id="3" name="Content Placeholder 2"/>
          <p:cNvSpPr>
            <a:spLocks noGrp="1"/>
          </p:cNvSpPr>
          <p:nvPr>
            <p:ph idx="1"/>
          </p:nvPr>
        </p:nvSpPr>
        <p:spPr>
          <a:xfrm>
            <a:off x="467544" y="1628800"/>
            <a:ext cx="8064896" cy="2592288"/>
          </a:xfrm>
        </p:spPr>
        <p:txBody>
          <a:bodyPr>
            <a:normAutofit lnSpcReduction="10000"/>
          </a:bodyPr>
          <a:lstStyle/>
          <a:p>
            <a:pPr algn="just">
              <a:buClr>
                <a:schemeClr val="tx2">
                  <a:lumMod val="75000"/>
                </a:schemeClr>
              </a:buClr>
            </a:pPr>
            <a:r>
              <a:rPr lang="en-US" dirty="0"/>
              <a:t>They have become really popular  in their field and they co-operate with a lot of European countries.</a:t>
            </a:r>
          </a:p>
          <a:p>
            <a:pPr algn="just">
              <a:buClr>
                <a:schemeClr val="tx2">
                  <a:lumMod val="75000"/>
                </a:schemeClr>
              </a:buClr>
            </a:pPr>
            <a:r>
              <a:rPr lang="en-US" dirty="0"/>
              <a:t>In order to meet their demands, they created an online shop where people from all around the world can purchase their sunglasses.</a:t>
            </a:r>
            <a:endParaRPr lang="el-GR" dirty="0"/>
          </a:p>
          <a:p>
            <a:endParaRPr lang="el-GR"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4437112"/>
            <a:ext cx="2592288" cy="207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4414442"/>
            <a:ext cx="3816424" cy="212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689321"/>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6908" y="963501"/>
            <a:ext cx="6414068" cy="1376782"/>
          </a:xfrm>
        </p:spPr>
        <p:txBody>
          <a:bodyPr>
            <a:normAutofit fontScale="90000"/>
          </a:bodyPr>
          <a:lstStyle/>
          <a:p>
            <a:r>
              <a:rPr lang="en-US" sz="5475" dirty="0">
                <a:solidFill>
                  <a:schemeClr val="accent6">
                    <a:lumMod val="50000"/>
                  </a:schemeClr>
                </a:solidFill>
                <a:latin typeface="Bodoni MT Black" panose="02070A03080606020203" pitchFamily="18" charset="0"/>
              </a:rPr>
              <a:t>Maria Vlachou</a:t>
            </a:r>
            <a:r>
              <a:rPr lang="en-US" u="sng" dirty="0">
                <a:latin typeface="Bodoni MT Black" panose="02070A03080606020203" pitchFamily="18" charset="0"/>
              </a:rPr>
              <a:t/>
            </a:r>
            <a:br>
              <a:rPr lang="en-US" u="sng" dirty="0">
                <a:latin typeface="Bodoni MT Black" panose="02070A03080606020203" pitchFamily="18" charset="0"/>
              </a:rPr>
            </a:br>
            <a:r>
              <a:rPr lang="en-US" sz="3675" dirty="0">
                <a:latin typeface="Bodoni MT Black" panose="02070A03080606020203" pitchFamily="18" charset="0"/>
              </a:rPr>
              <a:t>Breeding of snails</a:t>
            </a:r>
            <a:endParaRPr lang="el-GR" sz="3675"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8208" y="2566920"/>
            <a:ext cx="3031466" cy="3187521"/>
          </a:xfrm>
          <a:prstGeom prst="rect">
            <a:avLst/>
          </a:prstGeom>
        </p:spPr>
      </p:pic>
    </p:spTree>
    <p:extLst>
      <p:ext uri="{BB962C8B-B14F-4D97-AF65-F5344CB8AC3E}">
        <p14:creationId xmlns:p14="http://schemas.microsoft.com/office/powerpoint/2010/main" val="271962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Rectangle 2"/>
          <p:cNvSpPr/>
          <p:nvPr/>
        </p:nvSpPr>
        <p:spPr>
          <a:xfrm>
            <a:off x="611560" y="692696"/>
            <a:ext cx="7560840" cy="2050690"/>
          </a:xfrm>
          <a:prstGeom prst="rect">
            <a:avLst/>
          </a:prstGeom>
        </p:spPr>
        <p:txBody>
          <a:bodyPr wrap="square">
            <a:spAutoFit/>
          </a:bodyPr>
          <a:lstStyle/>
          <a:p>
            <a:pPr algn="just">
              <a:lnSpc>
                <a:spcPct val="107000"/>
              </a:lnSpc>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She was born in 1980. She speaks 9 foreign languages, she also holds a doctorate in comparative literature and many years ago she was invited by the University of Smirne where she taught Italian literature and later Greek at the department of Greek language and culture.</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2935418"/>
            <a:ext cx="6048671" cy="3445909"/>
          </a:xfrm>
          <a:prstGeom prst="rect">
            <a:avLst/>
          </a:prstGeom>
        </p:spPr>
      </p:pic>
    </p:spTree>
    <p:extLst>
      <p:ext uri="{BB962C8B-B14F-4D97-AF65-F5344CB8AC3E}">
        <p14:creationId xmlns:p14="http://schemas.microsoft.com/office/powerpoint/2010/main" val="288202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p:cNvSpPr/>
          <p:nvPr/>
        </p:nvSpPr>
        <p:spPr>
          <a:xfrm>
            <a:off x="395536" y="332654"/>
            <a:ext cx="8064896" cy="3539430"/>
          </a:xfrm>
          <a:prstGeom prst="rect">
            <a:avLst/>
          </a:prstGeom>
        </p:spPr>
        <p:txBody>
          <a:bodyPr wrap="square">
            <a:spAutoFit/>
          </a:bodyPr>
          <a:lstStyle/>
          <a:p>
            <a:pPr algn="ctr"/>
            <a:r>
              <a:rPr lang="en-US" sz="3000" dirty="0">
                <a:latin typeface="Bodoni MT Black" panose="02070A03080606020203" pitchFamily="18" charset="0"/>
              </a:rPr>
              <a:t> </a:t>
            </a:r>
            <a:r>
              <a:rPr lang="en-US" sz="4000" dirty="0">
                <a:solidFill>
                  <a:schemeClr val="accent6">
                    <a:lumMod val="50000"/>
                  </a:schemeClr>
                </a:solidFill>
                <a:latin typeface="Bodoni MT Black" panose="02070A03080606020203" pitchFamily="18" charset="0"/>
              </a:rPr>
              <a:t>The idea</a:t>
            </a:r>
          </a:p>
          <a:p>
            <a:pPr algn="ctr"/>
            <a:endParaRPr lang="en-US" sz="4000" dirty="0">
              <a:latin typeface="Bodoni MT Black" panose="02070A03080606020203" pitchFamily="18" charset="0"/>
            </a:endParaRPr>
          </a:p>
          <a:p>
            <a:pPr algn="just"/>
            <a:r>
              <a:rPr lang="en-US" sz="2400" dirty="0"/>
              <a:t>Later, she moved to Brussels where she was working as a translator in the European Economic and Social Committee.  In Switzerland, she first tasted snails. </a:t>
            </a:r>
          </a:p>
          <a:p>
            <a:pPr algn="just"/>
            <a:r>
              <a:rPr lang="en-US" sz="2400" dirty="0"/>
              <a:t>While she was eating she told to her sister: “I eat a portion of snails that costs 37 euros!”  We have hundreds of snails in our garden. May we also take  care of ourselves?”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12" y="4149080"/>
            <a:ext cx="5462633" cy="2483015"/>
          </a:xfrm>
          <a:prstGeom prst="rect">
            <a:avLst/>
          </a:prstGeom>
        </p:spPr>
      </p:pic>
    </p:spTree>
    <p:extLst>
      <p:ext uri="{BB962C8B-B14F-4D97-AF65-F5344CB8AC3E}">
        <p14:creationId xmlns:p14="http://schemas.microsoft.com/office/powerpoint/2010/main" val="227350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p:cNvSpPr/>
          <p:nvPr/>
        </p:nvSpPr>
        <p:spPr>
          <a:xfrm>
            <a:off x="107504" y="1133456"/>
            <a:ext cx="9036496" cy="738664"/>
          </a:xfrm>
          <a:prstGeom prst="rect">
            <a:avLst/>
          </a:prstGeom>
        </p:spPr>
        <p:txBody>
          <a:bodyPr wrap="square">
            <a:spAutoFit/>
          </a:bodyPr>
          <a:lstStyle/>
          <a:p>
            <a:pPr algn="ctr"/>
            <a:endParaRPr lang="en-US" dirty="0"/>
          </a:p>
          <a:p>
            <a:pPr algn="ctr"/>
            <a:r>
              <a:rPr lang="en-US" sz="2400" dirty="0"/>
              <a:t>Maria started with three acres and then the business expanded. </a:t>
            </a:r>
          </a:p>
        </p:txBody>
      </p:sp>
      <p:sp>
        <p:nvSpPr>
          <p:cNvPr id="5" name="TextBox 4"/>
          <p:cNvSpPr txBox="1"/>
          <p:nvPr/>
        </p:nvSpPr>
        <p:spPr>
          <a:xfrm>
            <a:off x="467544" y="394792"/>
            <a:ext cx="6984776" cy="584775"/>
          </a:xfrm>
          <a:prstGeom prst="rect">
            <a:avLst/>
          </a:prstGeom>
          <a:noFill/>
        </p:spPr>
        <p:txBody>
          <a:bodyPr wrap="square" rtlCol="0">
            <a:spAutoFit/>
          </a:bodyPr>
          <a:lstStyle/>
          <a:p>
            <a:pPr algn="ctr"/>
            <a:r>
              <a:rPr lang="en-US" sz="3200" b="1" dirty="0">
                <a:solidFill>
                  <a:schemeClr val="accent6">
                    <a:lumMod val="50000"/>
                  </a:schemeClr>
                </a:solidFill>
                <a:latin typeface="Bodoni MT Black" panose="02070A03080606020203" pitchFamily="18" charset="0"/>
              </a:rPr>
              <a:t>In the beginning…</a:t>
            </a:r>
          </a:p>
        </p:txBody>
      </p:sp>
      <p:sp>
        <p:nvSpPr>
          <p:cNvPr id="6" name="TextBox 5">
            <a:extLst>
              <a:ext uri="{FF2B5EF4-FFF2-40B4-BE49-F238E27FC236}">
                <a16:creationId xmlns:a16="http://schemas.microsoft.com/office/drawing/2014/main" id="{88A4E212-14DD-4767-BD4D-7FEDE3B3154B}"/>
              </a:ext>
            </a:extLst>
          </p:cNvPr>
          <p:cNvSpPr txBox="1"/>
          <p:nvPr/>
        </p:nvSpPr>
        <p:spPr>
          <a:xfrm rot="10800000" flipV="1">
            <a:off x="323527" y="1977154"/>
            <a:ext cx="8085771" cy="553998"/>
          </a:xfrm>
          <a:prstGeom prst="rect">
            <a:avLst/>
          </a:prstGeom>
          <a:noFill/>
        </p:spPr>
        <p:txBody>
          <a:bodyPr wrap="square" rtlCol="0">
            <a:spAutoFit/>
          </a:bodyPr>
          <a:lstStyle/>
          <a:p>
            <a:r>
              <a:rPr lang="en-US" sz="3000" dirty="0">
                <a:solidFill>
                  <a:schemeClr val="accent6">
                    <a:lumMod val="50000"/>
                  </a:schemeClr>
                </a:solidFill>
                <a:latin typeface="Bodoni MT Black" panose="02070A03080606020203" pitchFamily="18" charset="0"/>
              </a:rPr>
              <a:t>             Now…</a:t>
            </a:r>
            <a:endParaRPr lang="el-GR" sz="3000" dirty="0">
              <a:solidFill>
                <a:schemeClr val="accent6">
                  <a:lumMod val="50000"/>
                </a:schemeClr>
              </a:solidFill>
            </a:endParaRPr>
          </a:p>
        </p:txBody>
      </p:sp>
      <p:sp>
        <p:nvSpPr>
          <p:cNvPr id="3" name="Ορθογώνιο 2">
            <a:extLst>
              <a:ext uri="{FF2B5EF4-FFF2-40B4-BE49-F238E27FC236}">
                <a16:creationId xmlns:a16="http://schemas.microsoft.com/office/drawing/2014/main" id="{CDF2E600-24D2-429D-A818-990E48515F53}"/>
              </a:ext>
            </a:extLst>
          </p:cNvPr>
          <p:cNvSpPr/>
          <p:nvPr/>
        </p:nvSpPr>
        <p:spPr>
          <a:xfrm>
            <a:off x="323528" y="2531153"/>
            <a:ext cx="8820472" cy="1200329"/>
          </a:xfrm>
          <a:prstGeom prst="rect">
            <a:avLst/>
          </a:prstGeom>
        </p:spPr>
        <p:txBody>
          <a:bodyPr wrap="square">
            <a:spAutoFit/>
          </a:bodyPr>
          <a:lstStyle/>
          <a:p>
            <a:r>
              <a:rPr lang="en-US" sz="2400" dirty="0"/>
              <a:t>The industry has a tremendous future as the current world of production covers only 10% of the needs. The Vlachos sisters chose to expand with a network of collaborators throughout Greece.</a:t>
            </a:r>
          </a:p>
        </p:txBody>
      </p:sp>
      <p:pic>
        <p:nvPicPr>
          <p:cNvPr id="7" name="Picture 3">
            <a:extLst>
              <a:ext uri="{FF2B5EF4-FFF2-40B4-BE49-F238E27FC236}">
                <a16:creationId xmlns:a16="http://schemas.microsoft.com/office/drawing/2014/main" id="{3A0A1310-1F33-4983-B3E2-3182518336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7614" y="3725932"/>
            <a:ext cx="3900569" cy="2925428"/>
          </a:xfrm>
          <a:prstGeom prst="rect">
            <a:avLst/>
          </a:prstGeom>
        </p:spPr>
      </p:pic>
    </p:spTree>
    <p:extLst>
      <p:ext uri="{BB962C8B-B14F-4D97-AF65-F5344CB8AC3E}">
        <p14:creationId xmlns:p14="http://schemas.microsoft.com/office/powerpoint/2010/main" val="92113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3DC37C-51EB-46A4-AF54-7287FBD0D609}"/>
              </a:ext>
            </a:extLst>
          </p:cNvPr>
          <p:cNvSpPr>
            <a:spLocks noGrp="1"/>
          </p:cNvSpPr>
          <p:nvPr>
            <p:ph type="ctrTitle"/>
          </p:nvPr>
        </p:nvSpPr>
        <p:spPr>
          <a:xfrm>
            <a:off x="611560" y="1700808"/>
            <a:ext cx="7920880" cy="3240360"/>
          </a:xfrm>
        </p:spPr>
        <p:txBody>
          <a:bodyPr>
            <a:normAutofit/>
          </a:bodyPr>
          <a:lstStyle/>
          <a:p>
            <a:r>
              <a:rPr lang="en-US" dirty="0">
                <a:solidFill>
                  <a:schemeClr val="bg1"/>
                </a:solidFill>
                <a:latin typeface="Arial Black" panose="020B0A04020102020204" pitchFamily="34" charset="0"/>
              </a:rPr>
              <a:t>IDEAS ABOUT HEALTHY FOOD</a:t>
            </a:r>
            <a:br>
              <a:rPr lang="en-US" dirty="0">
                <a:solidFill>
                  <a:schemeClr val="bg1"/>
                </a:solidFill>
                <a:latin typeface="Arial Black" panose="020B0A04020102020204" pitchFamily="34" charset="0"/>
              </a:rPr>
            </a:br>
            <a:endParaRPr lang="el-G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9338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404664"/>
            <a:ext cx="7029400" cy="2304255"/>
          </a:xfrm>
        </p:spPr>
        <p:txBody>
          <a:bodyPr>
            <a:normAutofit fontScale="90000"/>
          </a:bodyPr>
          <a:lstStyle/>
          <a:p>
            <a:r>
              <a:rPr lang="en-US" sz="4800" b="1" dirty="0">
                <a:solidFill>
                  <a:schemeClr val="accent3">
                    <a:lumMod val="50000"/>
                  </a:schemeClr>
                </a:solidFill>
                <a:latin typeface="Baskerville Old Face" panose="02020602080505020303" pitchFamily="18" charset="0"/>
              </a:rPr>
              <a:t>SOTIRIS LYBEROPOULOS</a:t>
            </a:r>
            <a:r>
              <a:rPr lang="el-GR" dirty="0"/>
              <a:t/>
            </a:r>
            <a:br>
              <a:rPr lang="el-GR" dirty="0"/>
            </a:br>
            <a:r>
              <a:rPr lang="en-US" sz="3975" dirty="0">
                <a:latin typeface="Baskerville Old Face" panose="02020602080505020303" pitchFamily="18" charset="0"/>
              </a:rPr>
              <a:t>exploring and collecting native food</a:t>
            </a:r>
            <a:r>
              <a:rPr lang="en-US" dirty="0"/>
              <a:t/>
            </a:r>
            <a:br>
              <a:rPr lang="en-US" dirty="0"/>
            </a:b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331499"/>
            <a:ext cx="6048672" cy="3902369"/>
          </a:xfrm>
          <a:prstGeom prst="rect">
            <a:avLst/>
          </a:prstGeom>
        </p:spPr>
      </p:pic>
    </p:spTree>
    <p:extLst>
      <p:ext uri="{BB962C8B-B14F-4D97-AF65-F5344CB8AC3E}">
        <p14:creationId xmlns:p14="http://schemas.microsoft.com/office/powerpoint/2010/main" val="302656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04665"/>
            <a:ext cx="7886700" cy="864095"/>
          </a:xfrm>
        </p:spPr>
        <p:txBody>
          <a:bodyPr>
            <a:normAutofit/>
          </a:bodyPr>
          <a:lstStyle/>
          <a:p>
            <a:pPr algn="ctr"/>
            <a:r>
              <a:rPr lang="en-US" sz="3600" b="1" dirty="0">
                <a:solidFill>
                  <a:schemeClr val="accent3">
                    <a:lumMod val="50000"/>
                  </a:schemeClr>
                </a:solidFill>
                <a:latin typeface="Baskerville Old Face" panose="02020602080505020303" pitchFamily="18" charset="0"/>
              </a:rPr>
              <a:t>THE IDEA</a:t>
            </a:r>
            <a:endParaRPr lang="el-GR" sz="3600" b="1" dirty="0">
              <a:solidFill>
                <a:schemeClr val="accent3">
                  <a:lumMod val="50000"/>
                </a:schemeClr>
              </a:solidFill>
            </a:endParaRPr>
          </a:p>
        </p:txBody>
      </p:sp>
      <p:sp>
        <p:nvSpPr>
          <p:cNvPr id="3" name="Θέση περιεχομένου 2"/>
          <p:cNvSpPr>
            <a:spLocks noGrp="1"/>
          </p:cNvSpPr>
          <p:nvPr>
            <p:ph idx="1"/>
          </p:nvPr>
        </p:nvSpPr>
        <p:spPr>
          <a:xfrm>
            <a:off x="628648" y="1268760"/>
            <a:ext cx="7975800" cy="2448272"/>
          </a:xfrm>
        </p:spPr>
        <p:txBody>
          <a:bodyPr>
            <a:noAutofit/>
          </a:bodyPr>
          <a:lstStyle/>
          <a:p>
            <a:pPr marL="0" indent="0" algn="just">
              <a:buNone/>
            </a:pPr>
            <a:r>
              <a:rPr lang="en-US" sz="2800" dirty="0"/>
              <a:t>At the age of 30, with a degree in economics, he left for a postgraduate in England and worked in a multinational on econometric models.</a:t>
            </a:r>
          </a:p>
          <a:p>
            <a:pPr marL="0" indent="0" algn="just">
              <a:buNone/>
            </a:pPr>
            <a:r>
              <a:rPr lang="en-US" sz="2800" dirty="0"/>
              <a:t>One morning, though, I woke up and wondered: "What do I want to do? Is this real life?". If I continued, I would stay forever, but something inside me wasn’t ok, “ he says.</a:t>
            </a:r>
            <a:endParaRPr lang="el-GR" sz="2800" dirty="0"/>
          </a:p>
        </p:txBody>
      </p:sp>
      <p:pic>
        <p:nvPicPr>
          <p:cNvPr id="4" name="Εικόνα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16016" y="4238734"/>
            <a:ext cx="3649599" cy="2448273"/>
          </a:xfrm>
          <a:prstGeom prst="rect">
            <a:avLst/>
          </a:prstGeom>
        </p:spPr>
      </p:pic>
    </p:spTree>
    <p:extLst>
      <p:ext uri="{BB962C8B-B14F-4D97-AF65-F5344CB8AC3E}">
        <p14:creationId xmlns:p14="http://schemas.microsoft.com/office/powerpoint/2010/main" val="242362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8454" y="974586"/>
            <a:ext cx="6858000" cy="1790700"/>
          </a:xfrm>
        </p:spPr>
        <p:txBody>
          <a:bodyPr>
            <a:normAutofit/>
          </a:bodyPr>
          <a:lstStyle/>
          <a:p>
            <a:pPr algn="ctr"/>
            <a:r>
              <a:rPr lang="en-US" b="1" dirty="0">
                <a:latin typeface="Bodoni MT Black" panose="02070A03080606020203" pitchFamily="18" charset="0"/>
              </a:rPr>
              <a:t>Stavros Tsompanidis</a:t>
            </a:r>
            <a:br>
              <a:rPr lang="en-US" b="1" dirty="0">
                <a:latin typeface="Bodoni MT Black" panose="02070A03080606020203" pitchFamily="18" charset="0"/>
              </a:rPr>
            </a:br>
            <a:r>
              <a:rPr lang="en-US" b="1" dirty="0">
                <a:latin typeface="Bodoni MT Black" panose="02070A03080606020203" pitchFamily="18" charset="0"/>
              </a:rPr>
              <a:t>PHEE</a:t>
            </a:r>
            <a:endParaRPr lang="el-GR"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5736" y="3212976"/>
            <a:ext cx="4275245" cy="2849451"/>
          </a:xfrm>
          <a:prstGeom prst="rect">
            <a:avLst/>
          </a:prstGeom>
        </p:spPr>
      </p:pic>
    </p:spTree>
    <p:extLst>
      <p:ext uri="{BB962C8B-B14F-4D97-AF65-F5344CB8AC3E}">
        <p14:creationId xmlns:p14="http://schemas.microsoft.com/office/powerpoint/2010/main" val="232739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010345"/>
            <a:ext cx="8568951" cy="1353051"/>
          </a:xfrm>
        </p:spPr>
        <p:txBody>
          <a:bodyPr>
            <a:noAutofit/>
          </a:bodyPr>
          <a:lstStyle/>
          <a:p>
            <a:pPr algn="just"/>
            <a:r>
              <a:rPr lang="en-US" sz="2400" dirty="0"/>
              <a:t>He abandons everything and goes to his father's village in </a:t>
            </a:r>
            <a:r>
              <a:rPr lang="en-US" sz="2400" dirty="0" err="1"/>
              <a:t>Raches</a:t>
            </a:r>
            <a:r>
              <a:rPr lang="en-US" sz="2400" dirty="0"/>
              <a:t>, </a:t>
            </a:r>
            <a:r>
              <a:rPr lang="en-US" sz="2400" dirty="0" err="1"/>
              <a:t>Messinia</a:t>
            </a:r>
            <a:r>
              <a:rPr lang="en-US" sz="2400" dirty="0"/>
              <a:t>. He buys seeds, sows his estate, and lives only with what the earth is pulling out.</a:t>
            </a: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1760" y="4007964"/>
            <a:ext cx="3600400" cy="2700301"/>
          </a:xfrm>
          <a:prstGeom prst="rect">
            <a:avLst/>
          </a:prstGeom>
        </p:spPr>
      </p:pic>
      <p:sp>
        <p:nvSpPr>
          <p:cNvPr id="5" name="Ορθογώνιο 4">
            <a:extLst>
              <a:ext uri="{FF2B5EF4-FFF2-40B4-BE49-F238E27FC236}">
                <a16:creationId xmlns:a16="http://schemas.microsoft.com/office/drawing/2014/main" id="{0E7DFBAF-40D3-43D3-8D0E-C21DCA036445}"/>
              </a:ext>
            </a:extLst>
          </p:cNvPr>
          <p:cNvSpPr/>
          <p:nvPr/>
        </p:nvSpPr>
        <p:spPr>
          <a:xfrm flipH="1">
            <a:off x="3765113" y="3244334"/>
            <a:ext cx="1382951" cy="369332"/>
          </a:xfrm>
          <a:prstGeom prst="rect">
            <a:avLst/>
          </a:prstGeom>
        </p:spPr>
        <p:txBody>
          <a:bodyPr wrap="square">
            <a:spAutoFit/>
          </a:bodyPr>
          <a:lstStyle/>
          <a:p>
            <a:endParaRPr lang="el-GR" dirty="0"/>
          </a:p>
        </p:txBody>
      </p:sp>
      <p:sp>
        <p:nvSpPr>
          <p:cNvPr id="6" name="Ορθογώνιο 5">
            <a:extLst>
              <a:ext uri="{FF2B5EF4-FFF2-40B4-BE49-F238E27FC236}">
                <a16:creationId xmlns:a16="http://schemas.microsoft.com/office/drawing/2014/main" id="{08CF1D57-D746-4F4B-909C-7A2EF504CCDF}"/>
              </a:ext>
            </a:extLst>
          </p:cNvPr>
          <p:cNvSpPr/>
          <p:nvPr/>
        </p:nvSpPr>
        <p:spPr>
          <a:xfrm>
            <a:off x="2411760" y="398567"/>
            <a:ext cx="3816424" cy="584775"/>
          </a:xfrm>
          <a:prstGeom prst="rect">
            <a:avLst/>
          </a:prstGeom>
        </p:spPr>
        <p:txBody>
          <a:bodyPr wrap="square">
            <a:spAutoFit/>
          </a:bodyPr>
          <a:lstStyle/>
          <a:p>
            <a:pPr algn="ctr"/>
            <a:r>
              <a:rPr lang="en-US" sz="3200" b="1" dirty="0">
                <a:solidFill>
                  <a:schemeClr val="accent3">
                    <a:lumMod val="50000"/>
                  </a:schemeClr>
                </a:solidFill>
                <a:latin typeface="Baskerville Old Face" panose="02020602080505020303" pitchFamily="18" charset="0"/>
              </a:rPr>
              <a:t>THE CONTINUE</a:t>
            </a:r>
            <a:endParaRPr lang="el-GR" sz="3200" dirty="0">
              <a:solidFill>
                <a:schemeClr val="accent3">
                  <a:lumMod val="50000"/>
                </a:schemeClr>
              </a:solidFill>
            </a:endParaRPr>
          </a:p>
        </p:txBody>
      </p:sp>
      <p:sp>
        <p:nvSpPr>
          <p:cNvPr id="7" name="Ορθογώνιο 6">
            <a:extLst>
              <a:ext uri="{FF2B5EF4-FFF2-40B4-BE49-F238E27FC236}">
                <a16:creationId xmlns:a16="http://schemas.microsoft.com/office/drawing/2014/main" id="{1B49408A-4989-44DD-8B9E-9C1F88D09CBE}"/>
              </a:ext>
            </a:extLst>
          </p:cNvPr>
          <p:cNvSpPr/>
          <p:nvPr/>
        </p:nvSpPr>
        <p:spPr>
          <a:xfrm>
            <a:off x="323528" y="2363396"/>
            <a:ext cx="8352927" cy="1569660"/>
          </a:xfrm>
          <a:prstGeom prst="rect">
            <a:avLst/>
          </a:prstGeom>
        </p:spPr>
        <p:txBody>
          <a:bodyPr wrap="square">
            <a:spAutoFit/>
          </a:bodyPr>
          <a:lstStyle/>
          <a:p>
            <a:pPr marL="342900" indent="-342900" algn="just">
              <a:buFont typeface="Arial" panose="020B0604020202020204" pitchFamily="34" charset="0"/>
              <a:buChar char="•"/>
            </a:pPr>
            <a:r>
              <a:rPr lang="en-US" sz="2400" dirty="0"/>
              <a:t>He decides that what he has done can be his profession as well. He picks up a list of award-winning chefs and tries to convince them that she can supply them with wild greens and garments that have nothing to do with what they buy.</a:t>
            </a:r>
          </a:p>
        </p:txBody>
      </p:sp>
    </p:spTree>
    <p:extLst>
      <p:ext uri="{BB962C8B-B14F-4D97-AF65-F5344CB8AC3E}">
        <p14:creationId xmlns:p14="http://schemas.microsoft.com/office/powerpoint/2010/main" val="251498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914055"/>
            <a:ext cx="8613032" cy="2079005"/>
          </a:xfrm>
        </p:spPr>
        <p:txBody>
          <a:bodyPr>
            <a:noAutofit/>
          </a:bodyPr>
          <a:lstStyle/>
          <a:p>
            <a:pPr marL="0" indent="0" algn="just">
              <a:buNone/>
            </a:pPr>
            <a:r>
              <a:rPr lang="en-US" sz="2400" dirty="0"/>
              <a:t>"Some thought they had nothing to lose. These were the people who opened my way when no one knew me’’, he says. ‘’So I started to discover things, to read, to ask. To learn about local varieties, to search the most strange seeds on the internet and to experiment,’’ she says</a:t>
            </a:r>
            <a:endParaRPr lang="el-GR" sz="2400"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2" y="3140968"/>
            <a:ext cx="4131814" cy="3104762"/>
          </a:xfrm>
          <a:prstGeom prst="rect">
            <a:avLst/>
          </a:prstGeom>
        </p:spPr>
      </p:pic>
      <p:pic>
        <p:nvPicPr>
          <p:cNvPr id="5" name="Εικόνα 4">
            <a:extLst>
              <a:ext uri="{FF2B5EF4-FFF2-40B4-BE49-F238E27FC236}">
                <a16:creationId xmlns:a16="http://schemas.microsoft.com/office/drawing/2014/main" id="{D22A4C99-912E-441C-8049-FBF59D43E4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2573322"/>
            <a:ext cx="2448272" cy="3672408"/>
          </a:xfrm>
          <a:prstGeom prst="rect">
            <a:avLst/>
          </a:prstGeom>
        </p:spPr>
      </p:pic>
    </p:spTree>
    <p:extLst>
      <p:ext uri="{BB962C8B-B14F-4D97-AF65-F5344CB8AC3E}">
        <p14:creationId xmlns:p14="http://schemas.microsoft.com/office/powerpoint/2010/main" val="410343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88641"/>
            <a:ext cx="7886700" cy="652810"/>
          </a:xfrm>
        </p:spPr>
        <p:txBody>
          <a:bodyPr>
            <a:normAutofit/>
          </a:bodyPr>
          <a:lstStyle/>
          <a:p>
            <a:pPr algn="ctr"/>
            <a:r>
              <a:rPr lang="en-US" sz="3200" b="1" dirty="0">
                <a:solidFill>
                  <a:schemeClr val="accent3">
                    <a:lumMod val="50000"/>
                  </a:schemeClr>
                </a:solidFill>
                <a:latin typeface="Baskerville Old Face" panose="02020602080505020303" pitchFamily="18" charset="0"/>
              </a:rPr>
              <a:t>HIS COMPANY, ‘RADIKI’</a:t>
            </a:r>
            <a:endParaRPr lang="el-GR" sz="3200" b="1" dirty="0">
              <a:solidFill>
                <a:schemeClr val="accent3">
                  <a:lumMod val="50000"/>
                </a:schemeClr>
              </a:solidFill>
            </a:endParaRPr>
          </a:p>
        </p:txBody>
      </p:sp>
      <p:sp>
        <p:nvSpPr>
          <p:cNvPr id="3" name="Θέση περιεχομένου 2"/>
          <p:cNvSpPr>
            <a:spLocks noGrp="1"/>
          </p:cNvSpPr>
          <p:nvPr>
            <p:ph idx="1"/>
          </p:nvPr>
        </p:nvSpPr>
        <p:spPr>
          <a:xfrm>
            <a:off x="294197" y="841451"/>
            <a:ext cx="8310251" cy="2803573"/>
          </a:xfrm>
        </p:spPr>
        <p:txBody>
          <a:bodyPr>
            <a:noAutofit/>
          </a:bodyPr>
          <a:lstStyle/>
          <a:p>
            <a:pPr algn="just"/>
            <a:r>
              <a:rPr lang="en-US" sz="2400" dirty="0"/>
              <a:t>sells grasses, olive oil, </a:t>
            </a:r>
            <a:r>
              <a:rPr lang="en-US" sz="2400" dirty="0" err="1"/>
              <a:t>trachana</a:t>
            </a:r>
            <a:r>
              <a:rPr lang="en-US" sz="2400" dirty="0"/>
              <a:t> and dried fruit in Greece, aiming to spread their activity on international markets. </a:t>
            </a:r>
          </a:p>
          <a:p>
            <a:pPr algn="just"/>
            <a:r>
              <a:rPr lang="en-US" sz="2400" dirty="0"/>
              <a:t> collaborates with 12 of the most famous restaurants in Athens</a:t>
            </a:r>
          </a:p>
          <a:p>
            <a:pPr algn="just"/>
            <a:r>
              <a:rPr lang="en-US" sz="2400" dirty="0"/>
              <a:t> 90% of the materials used for the transport and packaging  are natural and almost nothing is discarded</a:t>
            </a:r>
          </a:p>
          <a:p>
            <a:pPr algn="just"/>
            <a:r>
              <a:rPr lang="en-US" sz="2400" dirty="0"/>
              <a:t> the packaging materials are collected and reused.</a:t>
            </a:r>
            <a:endParaRPr lang="el-GR" sz="2400" dirty="0"/>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2452" y="3904739"/>
            <a:ext cx="3845922" cy="2563949"/>
          </a:xfrm>
          <a:prstGeom prst="rect">
            <a:avLst/>
          </a:prstGeom>
        </p:spPr>
      </p:pic>
      <p:pic>
        <p:nvPicPr>
          <p:cNvPr id="5" name="Picture 2" descr="ÎÏÎ¿ÏÎ­Î»ÎµÏÎ¼Î± ÎµÎ¹ÎºÏÎ½Î±Ï Î³Î¹Î± ÏÏÏÎ®ÏÎ·Ï Î»ÏÎ¼ÏÎµÏÏÏÎ¿ÏÎ»Î¿Ï">
            <a:extLst>
              <a:ext uri="{FF2B5EF4-FFF2-40B4-BE49-F238E27FC236}">
                <a16:creationId xmlns:a16="http://schemas.microsoft.com/office/drawing/2014/main" id="{6697644D-D932-4659-92FE-8DE8C846F3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197" y="4216374"/>
            <a:ext cx="3927352" cy="216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2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260649"/>
            <a:ext cx="7615758" cy="792087"/>
          </a:xfrm>
        </p:spPr>
        <p:txBody>
          <a:bodyPr>
            <a:normAutofit/>
          </a:bodyPr>
          <a:lstStyle/>
          <a:p>
            <a:pPr algn="ctr"/>
            <a:r>
              <a:rPr lang="en-US" sz="3200" b="1" dirty="0">
                <a:solidFill>
                  <a:schemeClr val="accent3">
                    <a:lumMod val="50000"/>
                  </a:schemeClr>
                </a:solidFill>
                <a:latin typeface="Baskerville Old Face" panose="02020602080505020303" pitchFamily="18" charset="0"/>
              </a:rPr>
              <a:t>DISCRIMINATION</a:t>
            </a:r>
            <a:endParaRPr lang="el-GR" sz="3200" b="1" dirty="0">
              <a:solidFill>
                <a:schemeClr val="accent3">
                  <a:lumMod val="50000"/>
                </a:schemeClr>
              </a:solidFill>
            </a:endParaRPr>
          </a:p>
        </p:txBody>
      </p:sp>
      <p:sp>
        <p:nvSpPr>
          <p:cNvPr id="3" name="Θέση περιεχομένου 2"/>
          <p:cNvSpPr>
            <a:spLocks noGrp="1"/>
          </p:cNvSpPr>
          <p:nvPr>
            <p:ph idx="1"/>
          </p:nvPr>
        </p:nvSpPr>
        <p:spPr>
          <a:xfrm>
            <a:off x="171157" y="1052737"/>
            <a:ext cx="8859927" cy="2494234"/>
          </a:xfrm>
        </p:spPr>
        <p:txBody>
          <a:bodyPr>
            <a:noAutofit/>
          </a:bodyPr>
          <a:lstStyle/>
          <a:p>
            <a:pPr algn="just"/>
            <a:r>
              <a:rPr lang="en-US" sz="2400" dirty="0"/>
              <a:t>The recent Event of the International Business Week organized by Game Changers (ID-GC) gave a clear signal of development and positive energy. </a:t>
            </a:r>
          </a:p>
          <a:p>
            <a:pPr algn="just"/>
            <a:r>
              <a:rPr lang="en-US" sz="2400" dirty="0"/>
              <a:t>The 5 live contests marked a total of 14 winners. In one of them, "</a:t>
            </a:r>
            <a:r>
              <a:rPr lang="en-US" sz="2400" dirty="0" err="1"/>
              <a:t>Reinspiring</a:t>
            </a:r>
            <a:r>
              <a:rPr lang="en-US" sz="2400" dirty="0"/>
              <a:t> Greece from the Youth UP" took the first place along with Family Farm, </a:t>
            </a:r>
            <a:r>
              <a:rPr lang="en-US" sz="2400" dirty="0" err="1"/>
              <a:t>Radiki</a:t>
            </a:r>
            <a:r>
              <a:rPr lang="en-US" sz="2400" dirty="0"/>
              <a:t> by Sotiris </a:t>
            </a:r>
            <a:r>
              <a:rPr lang="en-US" sz="2400" dirty="0" err="1"/>
              <a:t>Lyberopoulos</a:t>
            </a:r>
            <a:r>
              <a:rPr lang="en-US" sz="2400" dirty="0"/>
              <a:t>.</a:t>
            </a:r>
            <a:endParaRPr lang="el-GR" sz="2400" dirty="0"/>
          </a:p>
        </p:txBody>
      </p:sp>
      <p:pic>
        <p:nvPicPr>
          <p:cNvPr id="5"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4213282"/>
            <a:ext cx="2884868" cy="2163651"/>
          </a:xfrm>
          <a:prstGeom prst="rect">
            <a:avLst/>
          </a:prstGeom>
        </p:spPr>
      </p:pic>
      <p:pic>
        <p:nvPicPr>
          <p:cNvPr id="7" name="Εικόνα 6">
            <a:extLst>
              <a:ext uri="{FF2B5EF4-FFF2-40B4-BE49-F238E27FC236}">
                <a16:creationId xmlns:a16="http://schemas.microsoft.com/office/drawing/2014/main" id="{CF2E0061-3C3E-41B7-94BD-2127C6CD8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4213282"/>
            <a:ext cx="3240360" cy="2163724"/>
          </a:xfrm>
          <a:prstGeom prst="rect">
            <a:avLst/>
          </a:prstGeom>
        </p:spPr>
      </p:pic>
    </p:spTree>
    <p:extLst>
      <p:ext uri="{BB962C8B-B14F-4D97-AF65-F5344CB8AC3E}">
        <p14:creationId xmlns:p14="http://schemas.microsoft.com/office/powerpoint/2010/main" val="235123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7058378" cy="2376264"/>
          </a:xfrm>
        </p:spPr>
        <p:txBody>
          <a:bodyPr>
            <a:normAutofit fontScale="90000"/>
          </a:bodyPr>
          <a:lstStyle/>
          <a:p>
            <a:r>
              <a:rPr lang="en-US" sz="4800" dirty="0">
                <a:solidFill>
                  <a:schemeClr val="accent3">
                    <a:lumMod val="50000"/>
                  </a:schemeClr>
                </a:solidFill>
                <a:latin typeface="Bodoni MT Black" panose="02070A03080606020203" pitchFamily="18" charset="0"/>
              </a:rPr>
              <a:t>Martha and Kelly </a:t>
            </a:r>
            <a:r>
              <a:rPr lang="en-US" sz="4800" dirty="0" err="1">
                <a:solidFill>
                  <a:schemeClr val="accent3">
                    <a:lumMod val="50000"/>
                  </a:schemeClr>
                </a:solidFill>
                <a:latin typeface="Bodoni MT Black" panose="02070A03080606020203" pitchFamily="18" charset="0"/>
              </a:rPr>
              <a:t>Xatzigianni</a:t>
            </a:r>
            <a:r>
              <a:rPr lang="en-US" sz="4800" dirty="0">
                <a:latin typeface="Bodoni MT Black" panose="02070A03080606020203" pitchFamily="18" charset="0"/>
              </a:rPr>
              <a:t/>
            </a:r>
            <a:br>
              <a:rPr lang="en-US" sz="4800" dirty="0">
                <a:latin typeface="Bodoni MT Black" panose="02070A03080606020203" pitchFamily="18" charset="0"/>
              </a:rPr>
            </a:br>
            <a:r>
              <a:rPr lang="en-US" sz="4400" dirty="0"/>
              <a:t/>
            </a:r>
            <a:br>
              <a:rPr lang="en-US" sz="4400" dirty="0"/>
            </a:br>
            <a:r>
              <a:rPr lang="en-US" sz="3600" dirty="0">
                <a:latin typeface="Bodoni MT Black" panose="02070A03080606020203" pitchFamily="18" charset="0"/>
              </a:rPr>
              <a:t>Vital juices</a:t>
            </a:r>
            <a:r>
              <a:rPr lang="el-GR" sz="3600" dirty="0">
                <a:latin typeface="Bodoni MT Black" panose="02070A03080606020203" pitchFamily="18" charset="0"/>
              </a:rPr>
              <a:t> </a:t>
            </a:r>
            <a:r>
              <a:rPr lang="en-US" sz="3600" dirty="0">
                <a:latin typeface="Bodoni MT Black" panose="02070A03080606020203" pitchFamily="18" charset="0"/>
              </a:rPr>
              <a:t>VERVE</a:t>
            </a:r>
            <a:endParaRPr lang="el-GR"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9369" y="2929492"/>
            <a:ext cx="5297686" cy="3667860"/>
          </a:xfrm>
          <a:prstGeom prst="rect">
            <a:avLst/>
          </a:prstGeom>
        </p:spPr>
      </p:pic>
    </p:spTree>
    <p:extLst>
      <p:ext uri="{BB962C8B-B14F-4D97-AF65-F5344CB8AC3E}">
        <p14:creationId xmlns:p14="http://schemas.microsoft.com/office/powerpoint/2010/main" val="213546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5536" y="1078672"/>
            <a:ext cx="8352928" cy="1200329"/>
          </a:xfrm>
          <a:prstGeom prst="rect">
            <a:avLst/>
          </a:prstGeom>
          <a:noFill/>
        </p:spPr>
        <p:txBody>
          <a:bodyPr wrap="square" rtlCol="0">
            <a:spAutoFit/>
          </a:bodyPr>
          <a:lstStyle/>
          <a:p>
            <a:pPr algn="just" defTabSz="685800"/>
            <a:r>
              <a:rPr lang="en-US" sz="2400" dirty="0">
                <a:solidFill>
                  <a:prstClr val="black"/>
                </a:solidFill>
                <a:latin typeface="Calibri" panose="020F0502020204030204"/>
              </a:rPr>
              <a:t>Both sisters had a career in Business administration and marketing but their love for healthy eating was enough to motivate them start something new.</a:t>
            </a:r>
            <a:endParaRPr lang="el-GR" sz="2400" dirty="0">
              <a:solidFill>
                <a:prstClr val="black"/>
              </a:solidFill>
              <a:latin typeface="Calibri" panose="020F05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492897"/>
            <a:ext cx="6342464" cy="4228310"/>
          </a:xfrm>
          <a:prstGeom prst="rect">
            <a:avLst/>
          </a:prstGeom>
        </p:spPr>
      </p:pic>
      <p:sp>
        <p:nvSpPr>
          <p:cNvPr id="5" name="Υπότιτλος 4">
            <a:extLst>
              <a:ext uri="{FF2B5EF4-FFF2-40B4-BE49-F238E27FC236}">
                <a16:creationId xmlns:a16="http://schemas.microsoft.com/office/drawing/2014/main" id="{8FB6B89D-366E-4376-8B63-68C391CD4CF5}"/>
              </a:ext>
            </a:extLst>
          </p:cNvPr>
          <p:cNvSpPr>
            <a:spLocks noGrp="1"/>
          </p:cNvSpPr>
          <p:nvPr>
            <p:ph type="subTitle" idx="1"/>
          </p:nvPr>
        </p:nvSpPr>
        <p:spPr>
          <a:xfrm>
            <a:off x="1043608" y="371558"/>
            <a:ext cx="6569968" cy="600166"/>
          </a:xfrm>
        </p:spPr>
        <p:txBody>
          <a:bodyPr>
            <a:normAutofit/>
          </a:bodyPr>
          <a:lstStyle/>
          <a:p>
            <a:r>
              <a:rPr lang="en-US" sz="3600" b="1" dirty="0">
                <a:solidFill>
                  <a:schemeClr val="accent3">
                    <a:lumMod val="50000"/>
                  </a:schemeClr>
                </a:solidFill>
              </a:rPr>
              <a:t>Biography</a:t>
            </a:r>
            <a:endParaRPr lang="el-GR" sz="3600" b="1" dirty="0">
              <a:solidFill>
                <a:schemeClr val="accent3">
                  <a:lumMod val="50000"/>
                </a:schemeClr>
              </a:solidFill>
            </a:endParaRPr>
          </a:p>
        </p:txBody>
      </p:sp>
    </p:spTree>
    <p:extLst>
      <p:ext uri="{BB962C8B-B14F-4D97-AF65-F5344CB8AC3E}">
        <p14:creationId xmlns:p14="http://schemas.microsoft.com/office/powerpoint/2010/main" val="380051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63688" y="264158"/>
            <a:ext cx="4752528" cy="707886"/>
          </a:xfrm>
          <a:prstGeom prst="rect">
            <a:avLst/>
          </a:prstGeom>
          <a:noFill/>
        </p:spPr>
        <p:txBody>
          <a:bodyPr wrap="square" rtlCol="0">
            <a:spAutoFit/>
          </a:bodyPr>
          <a:lstStyle/>
          <a:p>
            <a:pPr algn="ctr" defTabSz="685800"/>
            <a:r>
              <a:rPr lang="en-US" sz="4000" b="1" dirty="0">
                <a:solidFill>
                  <a:schemeClr val="accent3">
                    <a:lumMod val="50000"/>
                  </a:schemeClr>
                </a:solidFill>
                <a:latin typeface="Bodoni MT Black" panose="02070A03080606020203" pitchFamily="18" charset="0"/>
              </a:rPr>
              <a:t>The idea</a:t>
            </a:r>
            <a:endParaRPr lang="el-GR" sz="4000" b="1" dirty="0">
              <a:solidFill>
                <a:schemeClr val="accent3">
                  <a:lumMod val="50000"/>
                </a:schemeClr>
              </a:solidFill>
              <a:latin typeface="Calibri" panose="020F0502020204030204"/>
            </a:endParaRPr>
          </a:p>
        </p:txBody>
      </p:sp>
      <p:sp>
        <p:nvSpPr>
          <p:cNvPr id="5" name="Rectangle 4"/>
          <p:cNvSpPr/>
          <p:nvPr/>
        </p:nvSpPr>
        <p:spPr>
          <a:xfrm>
            <a:off x="179512" y="1124745"/>
            <a:ext cx="8758424" cy="2677656"/>
          </a:xfrm>
          <a:prstGeom prst="rect">
            <a:avLst/>
          </a:prstGeom>
        </p:spPr>
        <p:txBody>
          <a:bodyPr wrap="square">
            <a:spAutoFit/>
          </a:bodyPr>
          <a:lstStyle/>
          <a:p>
            <a:pPr marL="285750" indent="-285750" algn="just" defTabSz="685800">
              <a:buFont typeface="Arial" panose="020B0604020202020204" pitchFamily="34" charset="0"/>
              <a:buChar char="•"/>
            </a:pPr>
            <a:r>
              <a:rPr lang="en-US" sz="2400" dirty="0">
                <a:solidFill>
                  <a:prstClr val="black"/>
                </a:solidFill>
                <a:latin typeface="Calibri" panose="020F0502020204030204"/>
              </a:rPr>
              <a:t>The main reason they decided to start their own business was the experience as young moms. They noticed that children's snacks of trade did not cover a child’s nutritional needs. They were high in sugar and preservatives.</a:t>
            </a:r>
          </a:p>
          <a:p>
            <a:pPr marL="285750" indent="-285750" algn="just" defTabSz="685800">
              <a:buFont typeface="Arial" panose="020B0604020202020204" pitchFamily="34" charset="0"/>
              <a:buChar char="•"/>
            </a:pPr>
            <a:r>
              <a:rPr lang="en-US" sz="2400" dirty="0">
                <a:solidFill>
                  <a:prstClr val="black"/>
                </a:solidFill>
                <a:latin typeface="Calibri" panose="020F0502020204030204"/>
              </a:rPr>
              <a:t> There wasn’t in the market a fresh healthy juice without any processing and sugar that was packed but did not lose its nutrients. A juice for young and old, "explains Martha</a:t>
            </a:r>
            <a:endParaRPr lang="el-GR" sz="2400" dirty="0">
              <a:solidFill>
                <a:prstClr val="black"/>
              </a:solidFill>
              <a:latin typeface="Calibri" panose="020F0502020204030204"/>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4293096"/>
            <a:ext cx="2952328" cy="2300746"/>
          </a:xfrm>
          <a:prstGeom prst="rect">
            <a:avLst/>
          </a:prstGeom>
        </p:spPr>
      </p:pic>
      <p:pic>
        <p:nvPicPr>
          <p:cNvPr id="4" name="Εικόνα 3">
            <a:extLst>
              <a:ext uri="{FF2B5EF4-FFF2-40B4-BE49-F238E27FC236}">
                <a16:creationId xmlns:a16="http://schemas.microsoft.com/office/drawing/2014/main" id="{A6E9EB23-62F6-4E1F-8E79-432C48D831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9804" y="3786021"/>
            <a:ext cx="3074720" cy="3074720"/>
          </a:xfrm>
          <a:prstGeom prst="rect">
            <a:avLst/>
          </a:prstGeom>
        </p:spPr>
      </p:pic>
    </p:spTree>
    <p:extLst>
      <p:ext uri="{BB962C8B-B14F-4D97-AF65-F5344CB8AC3E}">
        <p14:creationId xmlns:p14="http://schemas.microsoft.com/office/powerpoint/2010/main" val="272853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3528" y="1268761"/>
            <a:ext cx="5040560" cy="4893647"/>
          </a:xfrm>
          <a:prstGeom prst="rect">
            <a:avLst/>
          </a:prstGeom>
        </p:spPr>
        <p:txBody>
          <a:bodyPr wrap="square">
            <a:spAutoFit/>
          </a:bodyPr>
          <a:lstStyle/>
          <a:p>
            <a:pPr marL="342900" indent="-342900" defTabSz="685800">
              <a:buFont typeface="Arial" panose="020B0604020202020204" pitchFamily="34" charset="0"/>
              <a:buChar char="•"/>
            </a:pPr>
            <a:r>
              <a:rPr lang="en-US" sz="2400" dirty="0">
                <a:solidFill>
                  <a:prstClr val="black"/>
                </a:solidFill>
                <a:latin typeface="Calibri" panose="020F0502020204030204"/>
              </a:rPr>
              <a:t>The beginning was not easy.  The product was familiar to them, but the creation of one's own company requires much more.</a:t>
            </a:r>
          </a:p>
          <a:p>
            <a:pPr marL="342900" indent="-342900" defTabSz="685800">
              <a:buFont typeface="Arial" panose="020B0604020202020204" pitchFamily="34" charset="0"/>
              <a:buChar char="•"/>
            </a:pPr>
            <a:r>
              <a:rPr lang="en-US" sz="2400" dirty="0">
                <a:solidFill>
                  <a:prstClr val="black"/>
                </a:solidFill>
                <a:latin typeface="Calibri" panose="020F0502020204030204"/>
              </a:rPr>
              <a:t>It took 8 months to prepare and take it to its final form. </a:t>
            </a:r>
          </a:p>
          <a:p>
            <a:pPr marL="342900" indent="-342900" defTabSz="685800">
              <a:buFont typeface="Arial" panose="020B0604020202020204" pitchFamily="34" charset="0"/>
              <a:buChar char="•"/>
            </a:pPr>
            <a:r>
              <a:rPr lang="en-US" sz="2400" dirty="0">
                <a:solidFill>
                  <a:prstClr val="black"/>
                </a:solidFill>
                <a:latin typeface="Calibri" panose="020F0502020204030204"/>
              </a:rPr>
              <a:t>Juicing seminars in London, research, collaboration with nutritionists for recipes </a:t>
            </a:r>
          </a:p>
          <a:p>
            <a:pPr marL="342900" indent="-342900" defTabSz="685800">
              <a:buFont typeface="Arial" panose="020B0604020202020204" pitchFamily="34" charset="0"/>
              <a:buChar char="•"/>
            </a:pPr>
            <a:r>
              <a:rPr lang="en-US" sz="2400" dirty="0">
                <a:solidFill>
                  <a:prstClr val="black"/>
                </a:solidFill>
                <a:latin typeface="Calibri" panose="020F0502020204030204"/>
              </a:rPr>
              <a:t>In January 2015 they created the first company in Greece to produce, bottle and dispense cold pressed juices</a:t>
            </a:r>
            <a:endParaRPr lang="el-GR" sz="2400" dirty="0">
              <a:solidFill>
                <a:prstClr val="black"/>
              </a:solidFill>
              <a:latin typeface="Calibri" panose="020F0502020204030204"/>
            </a:endParaRPr>
          </a:p>
        </p:txBody>
      </p:sp>
      <p:sp>
        <p:nvSpPr>
          <p:cNvPr id="3" name="TextBox 2"/>
          <p:cNvSpPr txBox="1"/>
          <p:nvPr/>
        </p:nvSpPr>
        <p:spPr>
          <a:xfrm>
            <a:off x="2843808" y="332656"/>
            <a:ext cx="4320479" cy="646331"/>
          </a:xfrm>
          <a:prstGeom prst="rect">
            <a:avLst/>
          </a:prstGeom>
          <a:noFill/>
        </p:spPr>
        <p:txBody>
          <a:bodyPr wrap="square" rtlCol="0">
            <a:spAutoFit/>
          </a:bodyPr>
          <a:lstStyle/>
          <a:p>
            <a:pPr defTabSz="685800"/>
            <a:r>
              <a:rPr lang="en-US" sz="3600" dirty="0">
                <a:solidFill>
                  <a:schemeClr val="accent3">
                    <a:lumMod val="50000"/>
                  </a:schemeClr>
                </a:solidFill>
                <a:latin typeface="Bodoni MT Black" panose="02070A03080606020203" pitchFamily="18" charset="0"/>
              </a:rPr>
              <a:t>The beginning</a:t>
            </a:r>
            <a:endParaRPr lang="el-GR" sz="3600" dirty="0">
              <a:solidFill>
                <a:schemeClr val="accent3">
                  <a:lumMod val="50000"/>
                </a:schemeClr>
              </a:solidFill>
              <a:latin typeface="Calibri" panose="020F0502020204030204"/>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088" y="1844824"/>
            <a:ext cx="3622556" cy="3168352"/>
          </a:xfrm>
          <a:prstGeom prst="rect">
            <a:avLst/>
          </a:prstGeom>
        </p:spPr>
      </p:pic>
    </p:spTree>
    <p:extLst>
      <p:ext uri="{BB962C8B-B14F-4D97-AF65-F5344CB8AC3E}">
        <p14:creationId xmlns:p14="http://schemas.microsoft.com/office/powerpoint/2010/main" val="4083013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75856" y="332656"/>
            <a:ext cx="3090930" cy="553998"/>
          </a:xfrm>
          <a:prstGeom prst="rect">
            <a:avLst/>
          </a:prstGeom>
          <a:noFill/>
        </p:spPr>
        <p:txBody>
          <a:bodyPr wrap="square" rtlCol="0">
            <a:spAutoFit/>
          </a:bodyPr>
          <a:lstStyle/>
          <a:p>
            <a:pPr defTabSz="685800"/>
            <a:r>
              <a:rPr lang="en-US" sz="3000" dirty="0">
                <a:solidFill>
                  <a:schemeClr val="accent3">
                    <a:lumMod val="50000"/>
                  </a:schemeClr>
                </a:solidFill>
                <a:latin typeface="Bodoni MT Black" panose="02070A03080606020203" pitchFamily="18" charset="0"/>
              </a:rPr>
              <a:t>Now…</a:t>
            </a:r>
            <a:endParaRPr lang="el-GR" sz="3000" dirty="0">
              <a:solidFill>
                <a:schemeClr val="accent3">
                  <a:lumMod val="50000"/>
                </a:schemeClr>
              </a:solidFill>
              <a:latin typeface="Calibri" panose="020F0502020204030204"/>
            </a:endParaRPr>
          </a:p>
        </p:txBody>
      </p:sp>
      <p:sp>
        <p:nvSpPr>
          <p:cNvPr id="3" name="Rectangle 2"/>
          <p:cNvSpPr/>
          <p:nvPr/>
        </p:nvSpPr>
        <p:spPr>
          <a:xfrm>
            <a:off x="467544" y="1052736"/>
            <a:ext cx="8568953" cy="2308324"/>
          </a:xfrm>
          <a:prstGeom prst="rect">
            <a:avLst/>
          </a:prstGeom>
        </p:spPr>
        <p:txBody>
          <a:bodyPr wrap="square">
            <a:spAutoFit/>
          </a:bodyPr>
          <a:lstStyle/>
          <a:p>
            <a:pPr algn="just" defTabSz="685800"/>
            <a:r>
              <a:rPr lang="en-US" sz="2400" dirty="0">
                <a:solidFill>
                  <a:prstClr val="black"/>
                </a:solidFill>
                <a:latin typeface="Calibri" panose="020F0502020204030204"/>
              </a:rPr>
              <a:t>Today the company offers 12 juices in two sizes, depending on the season, 2 milks and a detox program. Verve's cold-pressed juices are made in their own area and distributed to customers and to dozens of outlets. They also offer detox programs to over 2,000 people and see their turnover double each year, and soon will test their strengths abroad.</a:t>
            </a:r>
            <a:endParaRPr lang="el-GR" sz="2400" dirty="0">
              <a:solidFill>
                <a:prstClr val="black"/>
              </a:solidFill>
              <a:latin typeface="Calibri" panose="020F0502020204030204"/>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244" y="3573685"/>
            <a:ext cx="3975610" cy="2731291"/>
          </a:xfrm>
          <a:prstGeom prst="rect">
            <a:avLst/>
          </a:prstGeom>
        </p:spPr>
      </p:pic>
      <p:pic>
        <p:nvPicPr>
          <p:cNvPr id="6" name="Εικόνα 5">
            <a:extLst>
              <a:ext uri="{FF2B5EF4-FFF2-40B4-BE49-F238E27FC236}">
                <a16:creationId xmlns:a16="http://schemas.microsoft.com/office/drawing/2014/main" id="{EF9F8A36-B5C3-4E50-8240-7B7D80564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5036" y="3613550"/>
            <a:ext cx="4251720" cy="2699843"/>
          </a:xfrm>
          <a:prstGeom prst="rect">
            <a:avLst/>
          </a:prstGeom>
        </p:spPr>
      </p:pic>
    </p:spTree>
    <p:extLst>
      <p:ext uri="{BB962C8B-B14F-4D97-AF65-F5344CB8AC3E}">
        <p14:creationId xmlns:p14="http://schemas.microsoft.com/office/powerpoint/2010/main" val="3642634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9512" y="116632"/>
            <a:ext cx="8784976" cy="2880320"/>
          </a:xfrm>
        </p:spPr>
        <p:txBody>
          <a:bodyPr>
            <a:normAutofit fontScale="90000"/>
          </a:bodyPr>
          <a:lstStyle/>
          <a:p>
            <a:r>
              <a:rPr lang="en-US" sz="8000" dirty="0">
                <a:solidFill>
                  <a:schemeClr val="bg1"/>
                </a:solidFill>
                <a:latin typeface="Bodoni MT Black" panose="02070A03080606020203" pitchFamily="18" charset="0"/>
              </a:rPr>
              <a:t>Michael Godas</a:t>
            </a:r>
            <a:br>
              <a:rPr lang="en-US" sz="8000" dirty="0">
                <a:solidFill>
                  <a:schemeClr val="bg1"/>
                </a:solidFill>
                <a:latin typeface="Bodoni MT Black" panose="02070A03080606020203" pitchFamily="18" charset="0"/>
              </a:rPr>
            </a:br>
            <a:r>
              <a:rPr lang="en-US" sz="8000" dirty="0">
                <a:solidFill>
                  <a:schemeClr val="bg1"/>
                </a:solidFill>
                <a:latin typeface="Bodoni MT Black" panose="02070A03080606020203" pitchFamily="18" charset="0"/>
              </a:rPr>
              <a:t>Peter Pitsilis</a:t>
            </a:r>
            <a:br>
              <a:rPr lang="en-US" sz="8000" dirty="0">
                <a:solidFill>
                  <a:schemeClr val="bg1"/>
                </a:solidFill>
                <a:latin typeface="Bodoni MT Black" panose="02070A03080606020203" pitchFamily="18" charset="0"/>
              </a:rPr>
            </a:br>
            <a:r>
              <a:rPr lang="en-US" sz="4000" dirty="0">
                <a:solidFill>
                  <a:schemeClr val="bg1"/>
                </a:solidFill>
                <a:latin typeface="Bodoni MT Black" panose="02070A03080606020203" pitchFamily="18" charset="0"/>
              </a:rPr>
              <a:t>Founders of </a:t>
            </a:r>
            <a:r>
              <a:rPr lang="en-US" dirty="0">
                <a:solidFill>
                  <a:schemeClr val="bg1"/>
                </a:solidFill>
                <a:latin typeface="Bodoni MT Black" panose="02070A03080606020203" pitchFamily="18" charset="0"/>
              </a:rPr>
              <a:t>Forky</a:t>
            </a:r>
            <a:endParaRPr lang="el-GR" sz="7200" dirty="0">
              <a:solidFill>
                <a:schemeClr val="bg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9712" y="3068960"/>
            <a:ext cx="5328592" cy="355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98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179" y="332656"/>
            <a:ext cx="7302322" cy="715581"/>
          </a:xfrm>
          <a:prstGeom prst="rect">
            <a:avLst/>
          </a:prstGeom>
          <a:noFill/>
        </p:spPr>
        <p:txBody>
          <a:bodyPr wrap="square" rtlCol="0">
            <a:spAutoFit/>
          </a:bodyPr>
          <a:lstStyle/>
          <a:p>
            <a:pPr algn="ctr" defTabSz="685800"/>
            <a:r>
              <a:rPr lang="en-US" sz="4050" dirty="0">
                <a:solidFill>
                  <a:prstClr val="white"/>
                </a:solidFill>
                <a:latin typeface="Bodoni MT Black" panose="02070A03080606020203" pitchFamily="18" charset="0"/>
              </a:rPr>
              <a:t>Biography</a:t>
            </a:r>
            <a:r>
              <a:rPr lang="en-US" sz="1350" dirty="0">
                <a:solidFill>
                  <a:prstClr val="white"/>
                </a:solidFill>
                <a:latin typeface="Trebuchet MS" panose="020B0603020202020204"/>
              </a:rPr>
              <a:t> </a:t>
            </a:r>
            <a:endParaRPr lang="el-GR" sz="1350" dirty="0">
              <a:solidFill>
                <a:prstClr val="white"/>
              </a:solidFill>
              <a:latin typeface="Trebuchet MS" panose="020B0603020202020204"/>
            </a:endParaRPr>
          </a:p>
        </p:txBody>
      </p:sp>
      <p:sp>
        <p:nvSpPr>
          <p:cNvPr id="3" name="Rectangle 2"/>
          <p:cNvSpPr/>
          <p:nvPr/>
        </p:nvSpPr>
        <p:spPr>
          <a:xfrm>
            <a:off x="486178" y="1779611"/>
            <a:ext cx="4111580" cy="3046988"/>
          </a:xfrm>
          <a:prstGeom prst="rect">
            <a:avLst/>
          </a:prstGeom>
        </p:spPr>
        <p:txBody>
          <a:bodyPr wrap="square">
            <a:spAutoFit/>
          </a:bodyPr>
          <a:lstStyle/>
          <a:p>
            <a:pPr algn="just" defTabSz="685800"/>
            <a:r>
              <a:rPr lang="en-US" sz="2400" dirty="0">
                <a:solidFill>
                  <a:prstClr val="white"/>
                </a:solidFill>
                <a:latin typeface="Trebuchet MS" panose="020B0603020202020204"/>
              </a:rPr>
              <a:t>Stavros Tsompanidis studied Economics at the University of Piraeus. At the age of 22, he began working in various fields, such as organizing events and competitions, that encourage young people's entrepreneurship.</a:t>
            </a:r>
            <a:endParaRPr lang="el-GR" sz="2400" b="1" dirty="0">
              <a:solidFill>
                <a:prstClr val="white"/>
              </a:solidFill>
              <a:latin typeface="Trebuchet MS" panose="020B0603020202020204"/>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7758" y="2024051"/>
            <a:ext cx="3363254" cy="3363254"/>
          </a:xfrm>
          <a:prstGeom prst="rect">
            <a:avLst/>
          </a:prstGeom>
        </p:spPr>
      </p:pic>
    </p:spTree>
    <p:extLst>
      <p:ext uri="{BB962C8B-B14F-4D97-AF65-F5344CB8AC3E}">
        <p14:creationId xmlns:p14="http://schemas.microsoft.com/office/powerpoint/2010/main" val="3890001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solidFill>
                  <a:schemeClr val="bg1"/>
                </a:solidFill>
                <a:latin typeface="Bodoni MT Black" panose="02070A03080606020203" pitchFamily="18" charset="0"/>
              </a:rPr>
              <a:t>What is Forky?</a:t>
            </a:r>
            <a:endParaRPr lang="el-GR" sz="4000" dirty="0">
              <a:solidFill>
                <a:schemeClr val="bg1"/>
              </a:solidFill>
            </a:endParaRPr>
          </a:p>
        </p:txBody>
      </p:sp>
      <p:sp>
        <p:nvSpPr>
          <p:cNvPr id="3" name="Θέση περιεχομένου 2"/>
          <p:cNvSpPr>
            <a:spLocks noGrp="1"/>
          </p:cNvSpPr>
          <p:nvPr>
            <p:ph idx="1"/>
          </p:nvPr>
        </p:nvSpPr>
        <p:spPr>
          <a:xfrm>
            <a:off x="395536" y="1196752"/>
            <a:ext cx="8435280" cy="2952328"/>
          </a:xfrm>
        </p:spPr>
        <p:txBody>
          <a:bodyPr>
            <a:normAutofit/>
          </a:bodyPr>
          <a:lstStyle/>
          <a:p>
            <a:pPr marL="0" indent="0" algn="just">
              <a:buNone/>
            </a:pPr>
            <a:r>
              <a:rPr lang="en-US" sz="2800" dirty="0" err="1">
                <a:solidFill>
                  <a:schemeClr val="bg1"/>
                </a:solidFill>
              </a:rPr>
              <a:t>Forky</a:t>
            </a:r>
            <a:r>
              <a:rPr lang="en-US" sz="2800" dirty="0">
                <a:solidFill>
                  <a:schemeClr val="bg1"/>
                </a:solidFill>
              </a:rPr>
              <a:t> is a fast-growing, catering business that has been f</a:t>
            </a:r>
            <a:r>
              <a:rPr lang="el-GR" sz="2800" dirty="0">
                <a:solidFill>
                  <a:schemeClr val="bg1"/>
                </a:solidFill>
              </a:rPr>
              <a:t>ο</a:t>
            </a:r>
            <a:r>
              <a:rPr lang="en-US" sz="2800" dirty="0">
                <a:solidFill>
                  <a:schemeClr val="bg1"/>
                </a:solidFill>
              </a:rPr>
              <a:t>unded in 2014. Through the Forky Internet platform and mobile application, users choose between two main dishes, a salad and various side dishes. Forky is a food-tech company that delivers thousands of meals per day in Athens. Every meal costs around 6€.</a:t>
            </a:r>
            <a:endParaRPr lang="el-GR" sz="28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8" y="4149080"/>
            <a:ext cx="3816424" cy="228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252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solidFill>
                  <a:schemeClr val="bg1"/>
                </a:solidFill>
                <a:latin typeface="Bodoni MT Black" panose="02070A03080606020203" pitchFamily="18" charset="0"/>
              </a:rPr>
              <a:t>Their studies</a:t>
            </a:r>
            <a:endParaRPr lang="el-GR" sz="4000" dirty="0">
              <a:solidFill>
                <a:schemeClr val="bg1"/>
              </a:solidFill>
            </a:endParaRPr>
          </a:p>
        </p:txBody>
      </p:sp>
      <p:sp>
        <p:nvSpPr>
          <p:cNvPr id="3" name="Θέση περιεχομένου 2"/>
          <p:cNvSpPr>
            <a:spLocks noGrp="1"/>
          </p:cNvSpPr>
          <p:nvPr>
            <p:ph idx="1"/>
          </p:nvPr>
        </p:nvSpPr>
        <p:spPr/>
        <p:txBody>
          <a:bodyPr>
            <a:normAutofit/>
          </a:bodyPr>
          <a:lstStyle/>
          <a:p>
            <a:pPr marL="0" indent="0" algn="just">
              <a:buNone/>
            </a:pPr>
            <a:r>
              <a:rPr lang="en-US" sz="2800" dirty="0">
                <a:solidFill>
                  <a:schemeClr val="bg1"/>
                </a:solidFill>
              </a:rPr>
              <a:t>Michael has a Business Administration degree from the University of Athens and he continued his studies at the Global Entrepreneurship Program (GEP) through which he attended a semester at EM Lyon Business School (France), Zhejiang University (China), and Babson College (USA).</a:t>
            </a:r>
          </a:p>
          <a:p>
            <a:pPr marL="0" indent="0" algn="just">
              <a:buNone/>
            </a:pPr>
            <a:r>
              <a:rPr lang="en-US" sz="2800" dirty="0">
                <a:solidFill>
                  <a:schemeClr val="bg1"/>
                </a:solidFill>
              </a:rPr>
              <a:t> Peter has a BA in Economics from La Sorbonne University and MSC in Management from EM Lyon Business School.</a:t>
            </a:r>
            <a:endParaRPr lang="el-GR" sz="2800" dirty="0">
              <a:solidFill>
                <a:schemeClr val="bg1"/>
              </a:solidFill>
            </a:endParaRPr>
          </a:p>
        </p:txBody>
      </p:sp>
    </p:spTree>
    <p:extLst>
      <p:ext uri="{BB962C8B-B14F-4D97-AF65-F5344CB8AC3E}">
        <p14:creationId xmlns:p14="http://schemas.microsoft.com/office/powerpoint/2010/main" val="1389288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solidFill>
                  <a:schemeClr val="bg1"/>
                </a:solidFill>
                <a:latin typeface="Bodoni MT Black" panose="02070A03080606020203" pitchFamily="18" charset="0"/>
              </a:rPr>
              <a:t>The idea</a:t>
            </a:r>
            <a:endParaRPr lang="el-GR" sz="4000" dirty="0">
              <a:solidFill>
                <a:schemeClr val="bg1"/>
              </a:solidFill>
            </a:endParaRPr>
          </a:p>
        </p:txBody>
      </p:sp>
      <p:sp>
        <p:nvSpPr>
          <p:cNvPr id="3" name="Θέση περιεχομένου 2"/>
          <p:cNvSpPr>
            <a:spLocks noGrp="1"/>
          </p:cNvSpPr>
          <p:nvPr>
            <p:ph idx="1"/>
          </p:nvPr>
        </p:nvSpPr>
        <p:spPr>
          <a:xfrm>
            <a:off x="399287" y="1340768"/>
            <a:ext cx="8229600" cy="4525963"/>
          </a:xfrm>
        </p:spPr>
        <p:txBody>
          <a:bodyPr/>
          <a:lstStyle/>
          <a:p>
            <a:pPr marL="0" indent="0" algn="just">
              <a:buNone/>
            </a:pPr>
            <a:r>
              <a:rPr lang="en-US" dirty="0">
                <a:solidFill>
                  <a:schemeClr val="bg1"/>
                </a:solidFill>
              </a:rPr>
              <a:t>Michael and Peter share the same passion for food and technology so they decided to establish Forky.</a:t>
            </a:r>
            <a:endParaRPr lang="el-GR" dirty="0">
              <a:solidFill>
                <a:schemeClr val="bg1"/>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3284984"/>
            <a:ext cx="4799434" cy="319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8144" y="2506136"/>
            <a:ext cx="2736304" cy="397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11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solidFill>
                  <a:schemeClr val="bg1"/>
                </a:solidFill>
                <a:latin typeface="Bodoni MT Black" panose="02070A03080606020203" pitchFamily="18" charset="0"/>
              </a:rPr>
              <a:t>Some dishes from Forky</a:t>
            </a:r>
            <a:endParaRPr lang="el-GR" sz="4000" dirty="0">
              <a:solidFill>
                <a:schemeClr val="bg1"/>
              </a:solidFill>
            </a:endParaRPr>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362424" y="4402621"/>
            <a:ext cx="4402832" cy="216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Εικόνα 2">
            <a:extLst>
              <a:ext uri="{FF2B5EF4-FFF2-40B4-BE49-F238E27FC236}">
                <a16:creationId xmlns:a16="http://schemas.microsoft.com/office/drawing/2014/main" id="{2B203EE3-C59A-4028-AA42-2DE740443E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67" y="1518789"/>
            <a:ext cx="4642712" cy="2284587"/>
          </a:xfrm>
          <a:prstGeom prst="rect">
            <a:avLst/>
          </a:prstGeom>
        </p:spPr>
      </p:pic>
      <p:pic>
        <p:nvPicPr>
          <p:cNvPr id="5" name="Picture 2">
            <a:extLst>
              <a:ext uri="{FF2B5EF4-FFF2-40B4-BE49-F238E27FC236}">
                <a16:creationId xmlns:a16="http://schemas.microsoft.com/office/drawing/2014/main" id="{7924BF9D-AEED-464B-9C0E-07A94DF084A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0053" y="4282436"/>
            <a:ext cx="3426882" cy="228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77EDCF11-8684-4350-ACCF-8A2F470EADF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1254" y="1317103"/>
            <a:ext cx="3426882" cy="268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64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EFB964-53BE-4982-AF53-9DD8406AD012}"/>
              </a:ext>
            </a:extLst>
          </p:cNvPr>
          <p:cNvSpPr>
            <a:spLocks noGrp="1"/>
          </p:cNvSpPr>
          <p:nvPr>
            <p:ph type="title"/>
          </p:nvPr>
        </p:nvSpPr>
        <p:spPr>
          <a:xfrm>
            <a:off x="395536" y="274638"/>
            <a:ext cx="8291264" cy="1583396"/>
          </a:xfrm>
        </p:spPr>
        <p:txBody>
          <a:bodyPr>
            <a:normAutofit fontScale="90000"/>
          </a:bodyPr>
          <a:lstStyle/>
          <a:p>
            <a:r>
              <a:rPr lang="en-US" b="1" dirty="0">
                <a:solidFill>
                  <a:schemeClr val="bg1"/>
                </a:solidFill>
              </a:rPr>
              <a:t>     </a:t>
            </a:r>
            <a:r>
              <a:rPr lang="en-US" sz="4900" b="1" dirty="0">
                <a:solidFill>
                  <a:schemeClr val="bg1"/>
                </a:solidFill>
                <a:latin typeface="Arial Black" panose="020B0A04020102020204" pitchFamily="34" charset="0"/>
              </a:rPr>
              <a:t>IS IT EASY TO FIND A GOOD IDEA? </a:t>
            </a:r>
            <a:endParaRPr lang="el-GR" sz="4900" b="1" dirty="0">
              <a:solidFill>
                <a:schemeClr val="bg1"/>
              </a:solidFill>
              <a:latin typeface="Arial Black" panose="020B0A04020102020204" pitchFamily="34" charset="0"/>
            </a:endParaRPr>
          </a:p>
        </p:txBody>
      </p:sp>
      <p:pic>
        <p:nvPicPr>
          <p:cNvPr id="5" name="Θέση περιεχομένου 4">
            <a:extLst>
              <a:ext uri="{FF2B5EF4-FFF2-40B4-BE49-F238E27FC236}">
                <a16:creationId xmlns:a16="http://schemas.microsoft.com/office/drawing/2014/main" id="{8815EE44-1429-4827-97D9-FEDDF176F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087339"/>
            <a:ext cx="6605979" cy="3998937"/>
          </a:xfrm>
        </p:spPr>
      </p:pic>
    </p:spTree>
    <p:extLst>
      <p:ext uri="{BB962C8B-B14F-4D97-AF65-F5344CB8AC3E}">
        <p14:creationId xmlns:p14="http://schemas.microsoft.com/office/powerpoint/2010/main" val="3760236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9C7364-941E-4A30-9E77-8B292D4389CD}"/>
              </a:ext>
            </a:extLst>
          </p:cNvPr>
          <p:cNvSpPr>
            <a:spLocks noGrp="1"/>
          </p:cNvSpPr>
          <p:nvPr>
            <p:ph type="title"/>
          </p:nvPr>
        </p:nvSpPr>
        <p:spPr>
          <a:xfrm>
            <a:off x="323528" y="1052736"/>
            <a:ext cx="8352928" cy="3672408"/>
          </a:xfrm>
        </p:spPr>
        <p:txBody>
          <a:bodyPr/>
          <a:lstStyle/>
          <a:p>
            <a:r>
              <a:rPr lang="en-US" b="1" dirty="0">
                <a:solidFill>
                  <a:schemeClr val="bg1"/>
                </a:solidFill>
              </a:rPr>
              <a:t>Could you think of some factors or circumstances making somebody find a good idea ?</a:t>
            </a:r>
            <a:endParaRPr lang="el-GR" b="1" dirty="0">
              <a:solidFill>
                <a:schemeClr val="bg1"/>
              </a:solidFill>
            </a:endParaRPr>
          </a:p>
        </p:txBody>
      </p:sp>
    </p:spTree>
    <p:extLst>
      <p:ext uri="{BB962C8B-B14F-4D97-AF65-F5344CB8AC3E}">
        <p14:creationId xmlns:p14="http://schemas.microsoft.com/office/powerpoint/2010/main" val="1541191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805B7F0-8EAD-456A-9D02-49BD217D70AA}"/>
              </a:ext>
            </a:extLst>
          </p:cNvPr>
          <p:cNvSpPr>
            <a:spLocks noGrp="1"/>
          </p:cNvSpPr>
          <p:nvPr>
            <p:ph idx="1"/>
          </p:nvPr>
        </p:nvSpPr>
        <p:spPr>
          <a:xfrm>
            <a:off x="395536" y="332656"/>
            <a:ext cx="8291264" cy="5793507"/>
          </a:xfrm>
        </p:spPr>
        <p:txBody>
          <a:bodyPr/>
          <a:lstStyle/>
          <a:p>
            <a:pPr marL="0" indent="0">
              <a:buNone/>
            </a:pPr>
            <a:r>
              <a:rPr lang="en-US" dirty="0">
                <a:solidFill>
                  <a:schemeClr val="bg1"/>
                </a:solidFill>
                <a:latin typeface="+mj-lt"/>
              </a:rPr>
              <a:t>If you want  to find out a good idea for your company, you have to:</a:t>
            </a:r>
          </a:p>
          <a:p>
            <a:pPr marL="514350" indent="-514350">
              <a:buFont typeface="+mj-lt"/>
              <a:buAutoNum type="arabicPeriod"/>
            </a:pPr>
            <a:r>
              <a:rPr lang="en-US" dirty="0">
                <a:solidFill>
                  <a:schemeClr val="bg1"/>
                </a:solidFill>
                <a:latin typeface="+mj-lt"/>
              </a:rPr>
              <a:t> stay curious.</a:t>
            </a:r>
          </a:p>
          <a:p>
            <a:pPr marL="514350" indent="-514350">
              <a:buFont typeface="+mj-lt"/>
              <a:buAutoNum type="arabicPeriod"/>
            </a:pPr>
            <a:r>
              <a:rPr lang="en-US" dirty="0">
                <a:solidFill>
                  <a:schemeClr val="bg1"/>
                </a:solidFill>
                <a:latin typeface="+mj-lt"/>
              </a:rPr>
              <a:t> keep your mind open to new ideas and embracing novelty.</a:t>
            </a:r>
          </a:p>
          <a:p>
            <a:pPr marL="514350" indent="-514350">
              <a:buFont typeface="+mj-lt"/>
              <a:buAutoNum type="arabicPeriod"/>
            </a:pPr>
            <a:r>
              <a:rPr lang="en-US" dirty="0">
                <a:solidFill>
                  <a:schemeClr val="bg1"/>
                </a:solidFill>
                <a:latin typeface="+mj-lt"/>
              </a:rPr>
              <a:t>Believe in yourself.</a:t>
            </a:r>
          </a:p>
          <a:p>
            <a:pPr marL="514350" indent="-514350">
              <a:buFont typeface="+mj-lt"/>
              <a:buAutoNum type="arabicPeriod"/>
            </a:pPr>
            <a:r>
              <a:rPr lang="en-US" dirty="0">
                <a:solidFill>
                  <a:schemeClr val="bg1"/>
                </a:solidFill>
                <a:latin typeface="+mj-lt"/>
              </a:rPr>
              <a:t>Start with something that you enjoy doing</a:t>
            </a:r>
            <a:r>
              <a:rPr lang="el-GR" dirty="0">
                <a:solidFill>
                  <a:schemeClr val="bg1"/>
                </a:solidFill>
                <a:latin typeface="+mj-lt"/>
              </a:rPr>
              <a:t>.</a:t>
            </a:r>
            <a:endParaRPr lang="en-US" dirty="0">
              <a:solidFill>
                <a:schemeClr val="bg1"/>
              </a:solidFill>
              <a:latin typeface="+mj-lt"/>
            </a:endParaRPr>
          </a:p>
          <a:p>
            <a:pPr marL="514350" indent="-514350">
              <a:buFont typeface="+mj-lt"/>
              <a:buAutoNum type="arabicPeriod"/>
            </a:pPr>
            <a:r>
              <a:rPr lang="en-US" dirty="0">
                <a:solidFill>
                  <a:schemeClr val="bg1"/>
                </a:solidFill>
                <a:latin typeface="+mj-lt"/>
              </a:rPr>
              <a:t>Be passionate with your idea</a:t>
            </a:r>
            <a:r>
              <a:rPr lang="el-GR" dirty="0">
                <a:solidFill>
                  <a:schemeClr val="bg1"/>
                </a:solidFill>
                <a:latin typeface="+mj-lt"/>
              </a:rPr>
              <a:t>.</a:t>
            </a:r>
          </a:p>
          <a:p>
            <a:pPr marL="514350" indent="-514350">
              <a:buFont typeface="+mj-lt"/>
              <a:buAutoNum type="arabicPeriod"/>
            </a:pPr>
            <a:r>
              <a:rPr lang="en-US" dirty="0">
                <a:solidFill>
                  <a:schemeClr val="bg1"/>
                </a:solidFill>
                <a:latin typeface="+mj-lt"/>
              </a:rPr>
              <a:t>Communicate with people that do things differently </a:t>
            </a:r>
            <a:r>
              <a:rPr lang="en-US">
                <a:solidFill>
                  <a:schemeClr val="bg1"/>
                </a:solidFill>
                <a:latin typeface="+mj-lt"/>
              </a:rPr>
              <a:t>than you.</a:t>
            </a:r>
            <a:endParaRPr lang="en-US" dirty="0">
              <a:solidFill>
                <a:schemeClr val="bg1"/>
              </a:solidFill>
              <a:latin typeface="+mj-lt"/>
            </a:endParaRPr>
          </a:p>
          <a:p>
            <a:pPr marL="0" indent="0">
              <a:buNone/>
            </a:pPr>
            <a:endParaRPr lang="el-GR" dirty="0">
              <a:solidFill>
                <a:schemeClr val="bg1"/>
              </a:solidFill>
              <a:latin typeface="+mj-lt"/>
            </a:endParaRPr>
          </a:p>
        </p:txBody>
      </p:sp>
    </p:spTree>
    <p:extLst>
      <p:ext uri="{BB962C8B-B14F-4D97-AF65-F5344CB8AC3E}">
        <p14:creationId xmlns:p14="http://schemas.microsoft.com/office/powerpoint/2010/main" val="304613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4216" y="692696"/>
            <a:ext cx="5476741" cy="715581"/>
          </a:xfrm>
          <a:prstGeom prst="rect">
            <a:avLst/>
          </a:prstGeom>
          <a:noFill/>
        </p:spPr>
        <p:txBody>
          <a:bodyPr wrap="square" rtlCol="0">
            <a:spAutoFit/>
          </a:bodyPr>
          <a:lstStyle/>
          <a:p>
            <a:pPr algn="ctr" defTabSz="685800"/>
            <a:r>
              <a:rPr lang="en-US" sz="4050" dirty="0">
                <a:solidFill>
                  <a:prstClr val="white"/>
                </a:solidFill>
                <a:latin typeface="Bodoni MT Black" panose="02070A03080606020203" pitchFamily="18" charset="0"/>
              </a:rPr>
              <a:t>The idea</a:t>
            </a:r>
            <a:endParaRPr lang="el-GR" sz="4050" dirty="0">
              <a:solidFill>
                <a:prstClr val="white"/>
              </a:solidFill>
              <a:latin typeface="Trebuchet MS" panose="020B0603020202020204"/>
            </a:endParaRPr>
          </a:p>
        </p:txBody>
      </p:sp>
      <p:sp>
        <p:nvSpPr>
          <p:cNvPr id="3" name="Rectangle 2"/>
          <p:cNvSpPr/>
          <p:nvPr/>
        </p:nvSpPr>
        <p:spPr>
          <a:xfrm>
            <a:off x="623015" y="2245207"/>
            <a:ext cx="7959144" cy="3046988"/>
          </a:xfrm>
          <a:prstGeom prst="rect">
            <a:avLst/>
          </a:prstGeom>
        </p:spPr>
        <p:txBody>
          <a:bodyPr wrap="square">
            <a:spAutoFit/>
          </a:bodyPr>
          <a:lstStyle/>
          <a:p>
            <a:pPr algn="just" defTabSz="685800"/>
            <a:r>
              <a:rPr lang="en-US" sz="2400" dirty="0">
                <a:solidFill>
                  <a:prstClr val="white"/>
                </a:solidFill>
                <a:latin typeface="Trebuchet MS" panose="020B0603020202020204"/>
              </a:rPr>
              <a:t>At the age of 20, while he was still a student in the Economics department at Piraeus University, Stavros during surfing the web accidentally fell into a video from TEDx and the speech of a well-known stratifier businessman who talked about the huge amounts of algae that are gathered on the beaches and end up in landfills when they could be used as raw material for the production of products.</a:t>
            </a:r>
            <a:endParaRPr lang="el-GR" sz="2400" dirty="0">
              <a:solidFill>
                <a:prstClr val="white"/>
              </a:solidFill>
              <a:latin typeface="Trebuchet MS" panose="020B0603020202020204"/>
            </a:endParaRPr>
          </a:p>
        </p:txBody>
      </p:sp>
    </p:spTree>
    <p:extLst>
      <p:ext uri="{BB962C8B-B14F-4D97-AF65-F5344CB8AC3E}">
        <p14:creationId xmlns:p14="http://schemas.microsoft.com/office/powerpoint/2010/main" val="29017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73210"/>
            <a:ext cx="5582991" cy="715581"/>
          </a:xfrm>
          <a:prstGeom prst="rect">
            <a:avLst/>
          </a:prstGeom>
          <a:noFill/>
        </p:spPr>
        <p:txBody>
          <a:bodyPr wrap="square" rtlCol="0">
            <a:spAutoFit/>
          </a:bodyPr>
          <a:lstStyle/>
          <a:p>
            <a:pPr algn="ctr" defTabSz="685800"/>
            <a:r>
              <a:rPr lang="en-US" sz="4050" dirty="0">
                <a:solidFill>
                  <a:prstClr val="white"/>
                </a:solidFill>
                <a:latin typeface="Bodoni MT Black" panose="02070A03080606020203" pitchFamily="18" charset="0"/>
              </a:rPr>
              <a:t>The company </a:t>
            </a:r>
            <a:endParaRPr lang="el-GR" sz="4050" dirty="0">
              <a:solidFill>
                <a:prstClr val="white"/>
              </a:solidFill>
              <a:latin typeface="Trebuchet MS" panose="020B0603020202020204"/>
            </a:endParaRPr>
          </a:p>
        </p:txBody>
      </p:sp>
      <p:sp>
        <p:nvSpPr>
          <p:cNvPr id="3" name="Rectangle 2"/>
          <p:cNvSpPr/>
          <p:nvPr/>
        </p:nvSpPr>
        <p:spPr>
          <a:xfrm>
            <a:off x="393906" y="1310996"/>
            <a:ext cx="4137050" cy="2677656"/>
          </a:xfrm>
          <a:prstGeom prst="rect">
            <a:avLst/>
          </a:prstGeom>
        </p:spPr>
        <p:txBody>
          <a:bodyPr wrap="square">
            <a:spAutoFit/>
          </a:bodyPr>
          <a:lstStyle/>
          <a:p>
            <a:pPr algn="just" defTabSz="685800"/>
            <a:r>
              <a:rPr lang="en-US" sz="2400" dirty="0">
                <a:solidFill>
                  <a:prstClr val="white"/>
                </a:solidFill>
                <a:latin typeface="Trebuchet MS" panose="020B0603020202020204"/>
              </a:rPr>
              <a:t>He has founded the Phee company that recycles algae's by turning them into objects. He believes in the exchange of ideas with purpose</a:t>
            </a:r>
            <a:r>
              <a:rPr lang="el-GR" sz="2400" dirty="0">
                <a:solidFill>
                  <a:prstClr val="white"/>
                </a:solidFill>
                <a:latin typeface="Trebuchet MS" panose="020B0603020202020204"/>
              </a:rPr>
              <a:t> </a:t>
            </a:r>
            <a:r>
              <a:rPr lang="en-US" sz="2400" dirty="0">
                <a:solidFill>
                  <a:prstClr val="white"/>
                </a:solidFill>
                <a:latin typeface="Trebuchet MS" panose="020B0603020202020204"/>
              </a:rPr>
              <a:t> to solve social and environmental problems.</a:t>
            </a:r>
            <a:endParaRPr lang="el-GR" sz="2400" dirty="0">
              <a:solidFill>
                <a:prstClr val="white"/>
              </a:solidFill>
              <a:latin typeface="Trebuchet MS" panose="020B0603020202020204"/>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0956" y="1310996"/>
            <a:ext cx="4371799" cy="2559102"/>
          </a:xfrm>
          <a:prstGeom prst="rect">
            <a:avLst/>
          </a:prstGeom>
        </p:spPr>
      </p:pic>
      <p:pic>
        <p:nvPicPr>
          <p:cNvPr id="6" name="Picture 1">
            <a:extLst>
              <a:ext uri="{FF2B5EF4-FFF2-40B4-BE49-F238E27FC236}">
                <a16:creationId xmlns:a16="http://schemas.microsoft.com/office/drawing/2014/main" id="{B0ADB6D6-D32C-40C1-B11C-582CF5E628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930" y="4065813"/>
            <a:ext cx="2921002" cy="2617959"/>
          </a:xfrm>
          <a:prstGeom prst="rect">
            <a:avLst/>
          </a:prstGeom>
        </p:spPr>
      </p:pic>
      <p:pic>
        <p:nvPicPr>
          <p:cNvPr id="7" name="Picture 1">
            <a:extLst>
              <a:ext uri="{FF2B5EF4-FFF2-40B4-BE49-F238E27FC236}">
                <a16:creationId xmlns:a16="http://schemas.microsoft.com/office/drawing/2014/main" id="{F9C08A92-7DEE-49D8-9086-09CC78202D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4065813"/>
            <a:ext cx="2721293" cy="2721293"/>
          </a:xfrm>
          <a:prstGeom prst="rect">
            <a:avLst/>
          </a:prstGeom>
        </p:spPr>
      </p:pic>
    </p:spTree>
    <p:extLst>
      <p:ext uri="{BB962C8B-B14F-4D97-AF65-F5344CB8AC3E}">
        <p14:creationId xmlns:p14="http://schemas.microsoft.com/office/powerpoint/2010/main" val="178081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404664"/>
            <a:ext cx="5244921" cy="646331"/>
          </a:xfrm>
          <a:prstGeom prst="rect">
            <a:avLst/>
          </a:prstGeom>
          <a:noFill/>
        </p:spPr>
        <p:txBody>
          <a:bodyPr wrap="square" rtlCol="0">
            <a:spAutoFit/>
          </a:bodyPr>
          <a:lstStyle/>
          <a:p>
            <a:pPr algn="ctr" defTabSz="685800"/>
            <a:r>
              <a:rPr lang="en-US" sz="3600" b="1" dirty="0">
                <a:solidFill>
                  <a:prstClr val="white"/>
                </a:solidFill>
                <a:latin typeface="Bodoni MT Black" panose="02070A03080606020203" pitchFamily="18" charset="0"/>
              </a:rPr>
              <a:t>The products </a:t>
            </a:r>
            <a:endParaRPr lang="el-GR" sz="3600" b="1" dirty="0">
              <a:solidFill>
                <a:prstClr val="white"/>
              </a:solidFill>
              <a:latin typeface="Trebuchet MS" panose="020B0603020202020204"/>
            </a:endParaRPr>
          </a:p>
        </p:txBody>
      </p:sp>
      <p:sp>
        <p:nvSpPr>
          <p:cNvPr id="3" name="Rectangle 2"/>
          <p:cNvSpPr/>
          <p:nvPr/>
        </p:nvSpPr>
        <p:spPr>
          <a:xfrm>
            <a:off x="764683" y="1143905"/>
            <a:ext cx="7614634" cy="3416320"/>
          </a:xfrm>
          <a:prstGeom prst="rect">
            <a:avLst/>
          </a:prstGeom>
        </p:spPr>
        <p:txBody>
          <a:bodyPr wrap="square">
            <a:spAutoFit/>
          </a:bodyPr>
          <a:lstStyle/>
          <a:p>
            <a:pPr algn="just" defTabSz="685800"/>
            <a:r>
              <a:rPr lang="en-US" sz="2400" dirty="0">
                <a:solidFill>
                  <a:prstClr val="white"/>
                </a:solidFill>
                <a:latin typeface="Trebuchet MS" panose="020B0603020202020204"/>
              </a:rPr>
              <a:t>PHEE products and markets a range of usable products coated with the multifunctional surface PHEEboard. </a:t>
            </a:r>
          </a:p>
          <a:p>
            <a:pPr algn="just" defTabSz="685800"/>
            <a:r>
              <a:rPr lang="en-US" sz="2400" dirty="0">
                <a:solidFill>
                  <a:prstClr val="white"/>
                </a:solidFill>
                <a:latin typeface="Trebuchet MS" panose="020B0603020202020204"/>
              </a:rPr>
              <a:t>Cases for mobile phones, luxury packages, household items and sea rackets have already earned consumers inside and outside borders. </a:t>
            </a:r>
          </a:p>
          <a:p>
            <a:pPr algn="just" defTabSz="685800"/>
            <a:r>
              <a:rPr lang="en-US" sz="2400" dirty="0">
                <a:solidFill>
                  <a:prstClr val="white"/>
                </a:solidFill>
                <a:latin typeface="Trebuchet MS" panose="020B0603020202020204"/>
              </a:rPr>
              <a:t>PHEE's latest creation is sunglasses. PHEEboard has additional applications in the furniture and interior decoration industry.</a:t>
            </a:r>
            <a:endParaRPr lang="el-GR" sz="2400" dirty="0">
              <a:solidFill>
                <a:prstClr val="white"/>
              </a:solidFill>
              <a:latin typeface="Trebuchet MS" panose="020B0603020202020204"/>
            </a:endParaRPr>
          </a:p>
        </p:txBody>
      </p:sp>
      <p:pic>
        <p:nvPicPr>
          <p:cNvPr id="4" name="Picture 1">
            <a:extLst>
              <a:ext uri="{FF2B5EF4-FFF2-40B4-BE49-F238E27FC236}">
                <a16:creationId xmlns:a16="http://schemas.microsoft.com/office/drawing/2014/main" id="{949966D3-F981-4851-AD87-59B2534EFB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8551" y="4560225"/>
            <a:ext cx="3170766" cy="2113844"/>
          </a:xfrm>
          <a:prstGeom prst="rect">
            <a:avLst/>
          </a:prstGeom>
        </p:spPr>
      </p:pic>
      <p:pic>
        <p:nvPicPr>
          <p:cNvPr id="5" name="Picture 2">
            <a:extLst>
              <a:ext uri="{FF2B5EF4-FFF2-40B4-BE49-F238E27FC236}">
                <a16:creationId xmlns:a16="http://schemas.microsoft.com/office/drawing/2014/main" id="{0A715E3B-D7BC-45D0-8393-B76FAE483D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920" y="4571426"/>
            <a:ext cx="3505048" cy="2113844"/>
          </a:xfrm>
          <a:prstGeom prst="rect">
            <a:avLst/>
          </a:prstGeom>
        </p:spPr>
      </p:pic>
    </p:spTree>
    <p:extLst>
      <p:ext uri="{BB962C8B-B14F-4D97-AF65-F5344CB8AC3E}">
        <p14:creationId xmlns:p14="http://schemas.microsoft.com/office/powerpoint/2010/main" val="178522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6668186" cy="707886"/>
          </a:xfrm>
          <a:prstGeom prst="rect">
            <a:avLst/>
          </a:prstGeom>
          <a:noFill/>
        </p:spPr>
        <p:txBody>
          <a:bodyPr wrap="square" rtlCol="0">
            <a:spAutoFit/>
          </a:bodyPr>
          <a:lstStyle/>
          <a:p>
            <a:pPr algn="ctr" defTabSz="685800"/>
            <a:r>
              <a:rPr lang="en-US" sz="4000" b="1" dirty="0">
                <a:solidFill>
                  <a:prstClr val="white"/>
                </a:solidFill>
                <a:latin typeface="Bodoni MT Black" panose="02070A03080606020203" pitchFamily="18" charset="0"/>
              </a:rPr>
              <a:t>The company 'expansion </a:t>
            </a:r>
            <a:endParaRPr lang="el-GR" sz="4000" b="1" dirty="0">
              <a:solidFill>
                <a:prstClr val="white"/>
              </a:solidFill>
              <a:latin typeface="Trebuchet MS" panose="020B0603020202020204"/>
            </a:endParaRPr>
          </a:p>
        </p:txBody>
      </p:sp>
      <p:sp>
        <p:nvSpPr>
          <p:cNvPr id="3" name="Rectangle 2"/>
          <p:cNvSpPr/>
          <p:nvPr/>
        </p:nvSpPr>
        <p:spPr>
          <a:xfrm>
            <a:off x="251520" y="1268760"/>
            <a:ext cx="8568951" cy="2308324"/>
          </a:xfrm>
          <a:prstGeom prst="rect">
            <a:avLst/>
          </a:prstGeom>
        </p:spPr>
        <p:txBody>
          <a:bodyPr wrap="square">
            <a:spAutoFit/>
          </a:bodyPr>
          <a:lstStyle/>
          <a:p>
            <a:pPr algn="just" defTabSz="685800"/>
            <a:r>
              <a:rPr lang="en-US" sz="2400" dirty="0">
                <a:solidFill>
                  <a:prstClr val="white"/>
                </a:solidFill>
                <a:latin typeface="Trebuchet MS" panose="020B0603020202020204"/>
              </a:rPr>
              <a:t>They have sent many orders to Spain and Luxembourg. The goal they have set is to be able to place their products in the Japanese and Scandinavian markets that are characterized by their ecological consciousness. </a:t>
            </a:r>
          </a:p>
          <a:p>
            <a:pPr algn="just" defTabSz="685800"/>
            <a:r>
              <a:rPr lang="en-US" sz="2400" dirty="0">
                <a:solidFill>
                  <a:prstClr val="white"/>
                </a:solidFill>
                <a:latin typeface="Trebuchet MS" panose="020B0603020202020204"/>
              </a:rPr>
              <a:t>Next, will be the market in America. They have already talks with Greek-American investors and investors from London.</a:t>
            </a:r>
            <a:endParaRPr lang="el-GR" sz="2400" dirty="0">
              <a:solidFill>
                <a:prstClr val="white"/>
              </a:solidFill>
              <a:latin typeface="Trebuchet MS" panose="020B0603020202020204"/>
            </a:endParaRPr>
          </a:p>
        </p:txBody>
      </p:sp>
      <p:pic>
        <p:nvPicPr>
          <p:cNvPr id="5" name="Εικόνα 4">
            <a:extLst>
              <a:ext uri="{FF2B5EF4-FFF2-40B4-BE49-F238E27FC236}">
                <a16:creationId xmlns:a16="http://schemas.microsoft.com/office/drawing/2014/main" id="{372D13CF-A166-4A7D-9A12-6E65B8DE92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1720" y="3809495"/>
            <a:ext cx="4896543" cy="2914792"/>
          </a:xfrm>
          <a:prstGeom prst="rect">
            <a:avLst/>
          </a:prstGeom>
        </p:spPr>
      </p:pic>
    </p:spTree>
    <p:extLst>
      <p:ext uri="{BB962C8B-B14F-4D97-AF65-F5344CB8AC3E}">
        <p14:creationId xmlns:p14="http://schemas.microsoft.com/office/powerpoint/2010/main" val="365331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9" y="388406"/>
            <a:ext cx="7504744" cy="646331"/>
          </a:xfrm>
          <a:prstGeom prst="rect">
            <a:avLst/>
          </a:prstGeom>
          <a:noFill/>
        </p:spPr>
        <p:txBody>
          <a:bodyPr wrap="square" rtlCol="0">
            <a:spAutoFit/>
          </a:bodyPr>
          <a:lstStyle/>
          <a:p>
            <a:pPr algn="ctr" defTabSz="685800"/>
            <a:r>
              <a:rPr lang="en-US" sz="3600" b="1" dirty="0">
                <a:solidFill>
                  <a:prstClr val="white"/>
                </a:solidFill>
                <a:latin typeface="Bodoni MT Black" panose="02070A03080606020203" pitchFamily="18" charset="0"/>
              </a:rPr>
              <a:t>The awards of the company </a:t>
            </a:r>
            <a:endParaRPr lang="el-GR" sz="3600" b="1" dirty="0">
              <a:solidFill>
                <a:prstClr val="white"/>
              </a:solidFill>
              <a:latin typeface="Trebuchet MS" panose="020B0603020202020204"/>
            </a:endParaRPr>
          </a:p>
        </p:txBody>
      </p:sp>
      <p:sp>
        <p:nvSpPr>
          <p:cNvPr id="3" name="Rectangle 2"/>
          <p:cNvSpPr/>
          <p:nvPr/>
        </p:nvSpPr>
        <p:spPr>
          <a:xfrm>
            <a:off x="237863" y="1172763"/>
            <a:ext cx="8668273" cy="3046988"/>
          </a:xfrm>
          <a:prstGeom prst="rect">
            <a:avLst/>
          </a:prstGeom>
        </p:spPr>
        <p:txBody>
          <a:bodyPr wrap="square">
            <a:spAutoFit/>
          </a:bodyPr>
          <a:lstStyle/>
          <a:p>
            <a:pPr marL="342900" indent="-342900" algn="just" defTabSz="685800">
              <a:buFont typeface="Arial" panose="020B0604020202020204" pitchFamily="34" charset="0"/>
              <a:buChar char="•"/>
            </a:pPr>
            <a:r>
              <a:rPr lang="en-US" sz="2400" dirty="0">
                <a:solidFill>
                  <a:prstClr val="white"/>
                </a:solidFill>
                <a:latin typeface="Trebuchet MS" panose="020B0603020202020204"/>
              </a:rPr>
              <a:t>In 2015 the PHEE team won a fellowship in the Angelopoulos-Clinto GIU Fellowship program, the second place in the Blue Growth Competition and the first in the ReditUp contest organized by </a:t>
            </a:r>
            <a:r>
              <a:rPr lang="en-US" sz="2400" dirty="0" err="1">
                <a:solidFill>
                  <a:prstClr val="white"/>
                </a:solidFill>
                <a:latin typeface="Trebuchet MS" panose="020B0603020202020204"/>
              </a:rPr>
              <a:t>Papastratos</a:t>
            </a:r>
            <a:r>
              <a:rPr lang="en-US" sz="2400" dirty="0">
                <a:solidFill>
                  <a:prstClr val="white"/>
                </a:solidFill>
                <a:latin typeface="Trebuchet MS" panose="020B0603020202020204"/>
              </a:rPr>
              <a:t>.</a:t>
            </a:r>
          </a:p>
          <a:p>
            <a:pPr marL="342900" indent="-342900" algn="just" defTabSz="685800">
              <a:buFont typeface="Arial" panose="020B0604020202020204" pitchFamily="34" charset="0"/>
              <a:buChar char="•"/>
            </a:pPr>
            <a:r>
              <a:rPr lang="en-US" sz="2400" dirty="0">
                <a:solidFill>
                  <a:prstClr val="white"/>
                </a:solidFill>
                <a:latin typeface="Trebuchet MS" panose="020B0603020202020204"/>
              </a:rPr>
              <a:t> In 2016 she was awarded the Best Startup Award for Startup Company in Papastratos Startup Greece Awards.</a:t>
            </a:r>
          </a:p>
          <a:p>
            <a:pPr marL="342900" indent="-342900" algn="just" defTabSz="685800">
              <a:buFont typeface="Arial" panose="020B0604020202020204" pitchFamily="34" charset="0"/>
              <a:buChar char="•"/>
            </a:pPr>
            <a:r>
              <a:rPr lang="en-US" sz="2400" dirty="0">
                <a:solidFill>
                  <a:prstClr val="white"/>
                </a:solidFill>
                <a:latin typeface="Trebuchet MS" panose="020B0603020202020204"/>
              </a:rPr>
              <a:t>The most impressive thing he and his company has accomplished is to be on the list “30 under 30” of Forbes. </a:t>
            </a:r>
            <a:endParaRPr lang="el-GR" sz="2400" dirty="0">
              <a:solidFill>
                <a:prstClr val="white"/>
              </a:solidFill>
              <a:latin typeface="Trebuchet MS" panose="020B0603020202020204"/>
            </a:endParaRPr>
          </a:p>
        </p:txBody>
      </p:sp>
      <p:pic>
        <p:nvPicPr>
          <p:cNvPr id="4" name="Picture 1">
            <a:extLst>
              <a:ext uri="{FF2B5EF4-FFF2-40B4-BE49-F238E27FC236}">
                <a16:creationId xmlns:a16="http://schemas.microsoft.com/office/drawing/2014/main" id="{ADF5A0FD-BCD3-41EC-BA88-A8CC378592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9" y="4245574"/>
            <a:ext cx="4352749" cy="2467612"/>
          </a:xfrm>
          <a:prstGeom prst="rect">
            <a:avLst/>
          </a:prstGeom>
        </p:spPr>
      </p:pic>
      <p:pic>
        <p:nvPicPr>
          <p:cNvPr id="5" name="Picture 2">
            <a:extLst>
              <a:ext uri="{FF2B5EF4-FFF2-40B4-BE49-F238E27FC236}">
                <a16:creationId xmlns:a16="http://schemas.microsoft.com/office/drawing/2014/main" id="{BC59CB59-4A56-46F3-9D94-E3F7E19E78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517" y="4337268"/>
            <a:ext cx="4095482" cy="2284223"/>
          </a:xfrm>
          <a:prstGeom prst="rect">
            <a:avLst/>
          </a:prstGeom>
        </p:spPr>
      </p:pic>
    </p:spTree>
    <p:extLst>
      <p:ext uri="{BB962C8B-B14F-4D97-AF65-F5344CB8AC3E}">
        <p14:creationId xmlns:p14="http://schemas.microsoft.com/office/powerpoint/2010/main" val="199859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8458200" cy="1379017"/>
          </a:xfrm>
        </p:spPr>
        <p:txBody>
          <a:bodyPr/>
          <a:lstStyle/>
          <a:p>
            <a:r>
              <a:rPr lang="en-US" dirty="0"/>
              <a:t>          WOODEN GLASSES</a:t>
            </a:r>
            <a:endParaRPr lang="el-GR"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058" y="4121544"/>
            <a:ext cx="3396886" cy="237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4221088"/>
            <a:ext cx="2964839" cy="24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854167"/>
      </p:ext>
    </p:extLst>
  </p:cSld>
  <p:clrMapOvr>
    <a:masterClrMapping/>
  </p:clrMapOvr>
  <p:transition spd="slow">
    <p:pull/>
  </p:transition>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1492</Words>
  <Application>Microsoft Office PowerPoint</Application>
  <PresentationFormat>On-screen Show (4:3)</PresentationFormat>
  <Paragraphs>95</Paragraphs>
  <Slides>36</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36</vt:i4>
      </vt:variant>
    </vt:vector>
  </HeadingPairs>
  <TitlesOfParts>
    <vt:vector size="52" baseType="lpstr">
      <vt:lpstr>Arial</vt:lpstr>
      <vt:lpstr>Arial Black</vt:lpstr>
      <vt:lpstr>Baskerville Old Face</vt:lpstr>
      <vt:lpstr>Bodoni MT Black</vt:lpstr>
      <vt:lpstr>Calibri</vt:lpstr>
      <vt:lpstr>Calibri Light</vt:lpstr>
      <vt:lpstr>Georgia</vt:lpstr>
      <vt:lpstr>Times New Roman</vt:lpstr>
      <vt:lpstr>Trebuchet MS</vt:lpstr>
      <vt:lpstr>Wingdings 2</vt:lpstr>
      <vt:lpstr>Wingdings 3</vt:lpstr>
      <vt:lpstr>Θέμα του Office</vt:lpstr>
      <vt:lpstr>1_Θέμα του Office</vt:lpstr>
      <vt:lpstr>Facet</vt:lpstr>
      <vt:lpstr>Urban</vt:lpstr>
      <vt:lpstr>Office Theme</vt:lpstr>
      <vt:lpstr>SOME VERY INNOVATIVE IDEAS </vt:lpstr>
      <vt:lpstr>Stavros Tsompanidis PHEE</vt:lpstr>
      <vt:lpstr>PowerPoint Presentation</vt:lpstr>
      <vt:lpstr>PowerPoint Presentation</vt:lpstr>
      <vt:lpstr>PowerPoint Presentation</vt:lpstr>
      <vt:lpstr>PowerPoint Presentation</vt:lpstr>
      <vt:lpstr>PowerPoint Presentation</vt:lpstr>
      <vt:lpstr>PowerPoint Presentation</vt:lpstr>
      <vt:lpstr>          WOODEN GLASSES</vt:lpstr>
      <vt:lpstr>PowerPoint Presentation</vt:lpstr>
      <vt:lpstr>                   MARAGU</vt:lpstr>
      <vt:lpstr>E-SHOP</vt:lpstr>
      <vt:lpstr>Maria Vlachou Breeding of snails</vt:lpstr>
      <vt:lpstr>PowerPoint Presentation</vt:lpstr>
      <vt:lpstr>PowerPoint Presentation</vt:lpstr>
      <vt:lpstr>PowerPoint Presentation</vt:lpstr>
      <vt:lpstr>IDEAS ABOUT HEALTHY FOOD </vt:lpstr>
      <vt:lpstr>SOTIRIS LYBEROPOULOS exploring and collecting native food </vt:lpstr>
      <vt:lpstr>THE IDEA</vt:lpstr>
      <vt:lpstr>PowerPoint Presentation</vt:lpstr>
      <vt:lpstr>PowerPoint Presentation</vt:lpstr>
      <vt:lpstr>HIS COMPANY, ‘RADIKI’</vt:lpstr>
      <vt:lpstr>DISCRIMINATION</vt:lpstr>
      <vt:lpstr>Martha and Kelly Xatzigianni  Vital juices VERVE</vt:lpstr>
      <vt:lpstr>PowerPoint Presentation</vt:lpstr>
      <vt:lpstr>PowerPoint Presentation</vt:lpstr>
      <vt:lpstr>PowerPoint Presentation</vt:lpstr>
      <vt:lpstr>PowerPoint Presentation</vt:lpstr>
      <vt:lpstr>Michael Godas Peter Pitsilis Founders of Forky</vt:lpstr>
      <vt:lpstr>What is Forky?</vt:lpstr>
      <vt:lpstr>Their studies</vt:lpstr>
      <vt:lpstr>The idea</vt:lpstr>
      <vt:lpstr>Some dishes from Forky</vt:lpstr>
      <vt:lpstr>     IS IT EASY TO FIND A GOOD IDEA? </vt:lpstr>
      <vt:lpstr>Could you think of some factors or circumstances making somebody find a good idea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ΝΙΚΟΣ</dc:creator>
  <cp:lastModifiedBy>dunja</cp:lastModifiedBy>
  <cp:revision>124</cp:revision>
  <dcterms:created xsi:type="dcterms:W3CDTF">2018-05-04T05:44:35Z</dcterms:created>
  <dcterms:modified xsi:type="dcterms:W3CDTF">2018-06-26T12:25:34Z</dcterms:modified>
</cp:coreProperties>
</file>